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8" r:id="rId4"/>
    <p:sldId id="258" r:id="rId5"/>
    <p:sldId id="263" r:id="rId6"/>
    <p:sldId id="266" r:id="rId7"/>
    <p:sldId id="276" r:id="rId8"/>
    <p:sldId id="269" r:id="rId9"/>
    <p:sldId id="271" r:id="rId10"/>
    <p:sldId id="267" r:id="rId11"/>
    <p:sldId id="273" r:id="rId12"/>
    <p:sldId id="274" r:id="rId13"/>
    <p:sldId id="272" r:id="rId14"/>
    <p:sldId id="265"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887F"/>
    <a:srgbClr val="4A9783"/>
    <a:srgbClr val="06C2AC"/>
    <a:srgbClr val="34827B"/>
    <a:srgbClr val="449282"/>
    <a:srgbClr val="93C4A9"/>
    <a:srgbClr val="FFFFFF"/>
    <a:srgbClr val="C76205"/>
    <a:srgbClr val="939DFF"/>
    <a:srgbClr val="697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7562A-8FA4-4C0F-A665-652E17C01B47}" v="2628" dt="2024-04-16T13:57:11.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3901" autoAdjust="0"/>
  </p:normalViewPr>
  <p:slideViewPr>
    <p:cSldViewPr snapToGrid="0">
      <p:cViewPr varScale="1">
        <p:scale>
          <a:sx n="95" d="100"/>
          <a:sy n="95" d="100"/>
        </p:scale>
        <p:origin x="12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FEB86-ECDA-4B51-89A9-F883F99F8DC6}"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BC3E1-C107-41F4-883A-DD200ACDF34E}" type="slidenum">
              <a:rPr lang="en-US" smtClean="0"/>
              <a:t>‹#›</a:t>
            </a:fld>
            <a:endParaRPr lang="en-US"/>
          </a:p>
        </p:txBody>
      </p:sp>
    </p:spTree>
    <p:extLst>
      <p:ext uri="{BB962C8B-B14F-4D97-AF65-F5344CB8AC3E}">
        <p14:creationId xmlns:p14="http://schemas.microsoft.com/office/powerpoint/2010/main" val="306436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1</a:t>
            </a:fld>
            <a:endParaRPr lang="en-US"/>
          </a:p>
        </p:txBody>
      </p:sp>
    </p:spTree>
    <p:extLst>
      <p:ext uri="{BB962C8B-B14F-4D97-AF65-F5344CB8AC3E}">
        <p14:creationId xmlns:p14="http://schemas.microsoft.com/office/powerpoint/2010/main" val="379731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Evaporation - values between -0.16 and 0.15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Water runoff –&gt; water that doesn’t soak into the 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watershed -&gt; the area that drains into the lake is small, so little runoff enters the lake</a:t>
            </a:r>
          </a:p>
          <a:p>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11</a:t>
            </a:fld>
            <a:endParaRPr lang="en-US"/>
          </a:p>
        </p:txBody>
      </p:sp>
    </p:spTree>
    <p:extLst>
      <p:ext uri="{BB962C8B-B14F-4D97-AF65-F5344CB8AC3E}">
        <p14:creationId xmlns:p14="http://schemas.microsoft.com/office/powerpoint/2010/main" val="743993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B6C2CF"/>
                </a:solidFill>
                <a:effectLst/>
                <a:latin typeface="-apple-system"/>
              </a:rPr>
              <a:t>Let’s get back to our story. Image a real estate developer wants to build a very fancy resort for tourists in this area so that they can see this view every day.</a:t>
            </a:r>
          </a:p>
          <a:p>
            <a:pPr algn="l">
              <a:buFont typeface="Arial" panose="020B0604020202020204" pitchFamily="34" charset="0"/>
              <a:buNone/>
            </a:pPr>
            <a:r>
              <a:rPr lang="en-US" b="0" i="0" dirty="0">
                <a:solidFill>
                  <a:srgbClr val="B6C2CF"/>
                </a:solidFill>
                <a:effectLst/>
                <a:latin typeface="-apple-system"/>
              </a:rPr>
              <a:t>This location seems perfect. However, our tool would reveal that 30 years ago it looked like this and there’s a very high chance to happen again. </a:t>
            </a:r>
          </a:p>
          <a:p>
            <a:pPr algn="l">
              <a:buFont typeface="Arial" panose="020B0604020202020204" pitchFamily="34" charset="0"/>
              <a:buNone/>
            </a:pPr>
            <a:endParaRPr lang="en-US" b="0" i="0" dirty="0">
              <a:solidFill>
                <a:srgbClr val="B6C2CF"/>
              </a:solidFill>
              <a:effectLst/>
              <a:latin typeface="-apple-system"/>
            </a:endParaRPr>
          </a:p>
          <a:p>
            <a:pPr algn="l">
              <a:buFont typeface="Arial" panose="020B0604020202020204" pitchFamily="34" charset="0"/>
              <a:buNone/>
            </a:pPr>
            <a:r>
              <a:rPr lang="en-US" b="0" i="0" dirty="0">
                <a:solidFill>
                  <a:srgbClr val="B6C2CF"/>
                </a:solidFill>
                <a:effectLst/>
                <a:latin typeface="-apple-system"/>
              </a:rPr>
              <a:t>So just by analyzing this area based on a set of coordinates you can know without hassle the historical water behavior.</a:t>
            </a:r>
          </a:p>
        </p:txBody>
      </p:sp>
      <p:sp>
        <p:nvSpPr>
          <p:cNvPr id="4" name="Slide Number Placeholder 3"/>
          <p:cNvSpPr>
            <a:spLocks noGrp="1"/>
          </p:cNvSpPr>
          <p:nvPr>
            <p:ph type="sldNum" sz="quarter" idx="5"/>
          </p:nvPr>
        </p:nvSpPr>
        <p:spPr/>
        <p:txBody>
          <a:bodyPr/>
          <a:lstStyle/>
          <a:p>
            <a:fld id="{AD3BC3E1-C107-41F4-883A-DD200ACDF34E}" type="slidenum">
              <a:rPr lang="en-US" smtClean="0"/>
              <a:t>12</a:t>
            </a:fld>
            <a:endParaRPr lang="en-US"/>
          </a:p>
        </p:txBody>
      </p:sp>
    </p:spTree>
    <p:extLst>
      <p:ext uri="{BB962C8B-B14F-4D97-AF65-F5344CB8AC3E}">
        <p14:creationId xmlns:p14="http://schemas.microsoft.com/office/powerpoint/2010/main" val="855253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13</a:t>
            </a:fld>
            <a:endParaRPr lang="en-US"/>
          </a:p>
        </p:txBody>
      </p:sp>
    </p:spTree>
    <p:extLst>
      <p:ext uri="{BB962C8B-B14F-4D97-AF65-F5344CB8AC3E}">
        <p14:creationId xmlns:p14="http://schemas.microsoft.com/office/powerpoint/2010/main" val="59903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Global warming causes more unpredictable and severe weather events, such as rainstorms or droughts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2</a:t>
            </a:fld>
            <a:endParaRPr lang="en-US"/>
          </a:p>
        </p:txBody>
      </p:sp>
    </p:spTree>
    <p:extLst>
      <p:ext uri="{BB962C8B-B14F-4D97-AF65-F5344CB8AC3E}">
        <p14:creationId xmlns:p14="http://schemas.microsoft.com/office/powerpoint/2010/main" val="117624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Increasing population densities creates pressure to build in more flood-prone areas</a:t>
            </a:r>
          </a:p>
        </p:txBody>
      </p:sp>
      <p:sp>
        <p:nvSpPr>
          <p:cNvPr id="4" name="Slide Number Placeholder 3"/>
          <p:cNvSpPr>
            <a:spLocks noGrp="1"/>
          </p:cNvSpPr>
          <p:nvPr>
            <p:ph type="sldNum" sz="quarter" idx="5"/>
          </p:nvPr>
        </p:nvSpPr>
        <p:spPr/>
        <p:txBody>
          <a:bodyPr/>
          <a:lstStyle/>
          <a:p>
            <a:fld id="{AD3BC3E1-C107-41F4-883A-DD200ACDF34E}" type="slidenum">
              <a:rPr lang="en-US" smtClean="0"/>
              <a:t>3</a:t>
            </a:fld>
            <a:endParaRPr lang="en-US"/>
          </a:p>
        </p:txBody>
      </p:sp>
    </p:spTree>
    <p:extLst>
      <p:ext uri="{BB962C8B-B14F-4D97-AF65-F5344CB8AC3E}">
        <p14:creationId xmlns:p14="http://schemas.microsoft.com/office/powerpoint/2010/main" val="89116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all want the same thing…</a:t>
            </a:r>
          </a:p>
          <a:p>
            <a:r>
              <a:rPr lang="en-US"/>
              <a:t>And that’s exactly what our model does</a:t>
            </a:r>
          </a:p>
        </p:txBody>
      </p:sp>
      <p:sp>
        <p:nvSpPr>
          <p:cNvPr id="4" name="Slide Number Placeholder 3"/>
          <p:cNvSpPr>
            <a:spLocks noGrp="1"/>
          </p:cNvSpPr>
          <p:nvPr>
            <p:ph type="sldNum" sz="quarter" idx="5"/>
          </p:nvPr>
        </p:nvSpPr>
        <p:spPr/>
        <p:txBody>
          <a:bodyPr/>
          <a:lstStyle/>
          <a:p>
            <a:fld id="{AD3BC3E1-C107-41F4-883A-DD200ACDF34E}" type="slidenum">
              <a:rPr lang="en-US" smtClean="0"/>
              <a:t>4</a:t>
            </a:fld>
            <a:endParaRPr lang="en-US"/>
          </a:p>
        </p:txBody>
      </p:sp>
    </p:spTree>
    <p:extLst>
      <p:ext uri="{BB962C8B-B14F-4D97-AF65-F5344CB8AC3E}">
        <p14:creationId xmlns:p14="http://schemas.microsoft.com/office/powerpoint/2010/main" val="2712390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picked seasonal lakes because they have a lot of variations, and we can showcase the capabilities of our method.</a:t>
            </a:r>
          </a:p>
          <a:p>
            <a:r>
              <a:rPr lang="en-US" dirty="0"/>
              <a:t>Mono Lake – California, USA</a:t>
            </a:r>
          </a:p>
          <a:p>
            <a:r>
              <a:rPr lang="en-US" dirty="0"/>
              <a:t>George Lake – Australia, near Canberra</a:t>
            </a:r>
          </a:p>
          <a:p>
            <a:r>
              <a:rPr lang="en-US" dirty="0"/>
              <a:t>Walker Lake – Nevada, USA</a:t>
            </a:r>
          </a:p>
          <a:p>
            <a:r>
              <a:rPr lang="en-US" err="1"/>
              <a:t>Melincué</a:t>
            </a:r>
            <a:r>
              <a:rPr lang="en-US" dirty="0"/>
              <a:t> Lake </a:t>
            </a:r>
            <a:r>
              <a:rPr lang="en-US"/>
              <a:t>– </a:t>
            </a:r>
            <a:r>
              <a:rPr lang="en-US" dirty="0"/>
              <a:t>Argentina</a:t>
            </a:r>
            <a:endParaRPr lang="en-US"/>
          </a:p>
          <a:p>
            <a:r>
              <a:rPr lang="en-US"/>
              <a:t>-&gt; very different climates</a:t>
            </a:r>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5</a:t>
            </a:fld>
            <a:endParaRPr lang="en-US"/>
          </a:p>
        </p:txBody>
      </p:sp>
    </p:spTree>
    <p:extLst>
      <p:ext uri="{BB962C8B-B14F-4D97-AF65-F5344CB8AC3E}">
        <p14:creationId xmlns:p14="http://schemas.microsoft.com/office/powerpoint/2010/main" val="357670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what our tool is able to do</a:t>
            </a:r>
          </a:p>
          <a:p>
            <a:pPr marL="171450" indent="-171450">
              <a:buFontTx/>
              <a:buChar char="-"/>
            </a:pPr>
            <a:r>
              <a:rPr lang="en-US" dirty="0"/>
              <a:t>Predict the lake extends for a period of more than 3 decades</a:t>
            </a:r>
          </a:p>
          <a:p>
            <a:pPr marL="171450" indent="-171450">
              <a:buFontTx/>
              <a:buChar char="-"/>
            </a:pPr>
            <a:r>
              <a:rPr lang="en-US" dirty="0"/>
              <a:t>Lake becomes empty for several periods</a:t>
            </a:r>
          </a:p>
          <a:p>
            <a:pPr marL="0" indent="0">
              <a:buFontTx/>
              <a:buNone/>
            </a:pPr>
            <a:r>
              <a:rPr lang="en-US" dirty="0"/>
              <a:t>You might say: yeah, it’s a small lake so that’s why at some point is completely empty…</a:t>
            </a:r>
          </a:p>
          <a:p>
            <a:pPr marL="0" indent="0">
              <a:buFontTx/>
              <a:buNone/>
            </a:pPr>
            <a:r>
              <a:rPr lang="en-US" dirty="0"/>
              <a:t>Actually, initially it was larger than Enschede</a:t>
            </a:r>
          </a:p>
        </p:txBody>
      </p:sp>
      <p:sp>
        <p:nvSpPr>
          <p:cNvPr id="4" name="Slide Number Placeholder 3"/>
          <p:cNvSpPr>
            <a:spLocks noGrp="1"/>
          </p:cNvSpPr>
          <p:nvPr>
            <p:ph type="sldNum" sz="quarter" idx="5"/>
          </p:nvPr>
        </p:nvSpPr>
        <p:spPr/>
        <p:txBody>
          <a:bodyPr/>
          <a:lstStyle/>
          <a:p>
            <a:fld id="{AD3BC3E1-C107-41F4-883A-DD200ACDF34E}" type="slidenum">
              <a:rPr lang="en-US" smtClean="0"/>
              <a:t>6</a:t>
            </a:fld>
            <a:endParaRPr lang="en-US"/>
          </a:p>
        </p:txBody>
      </p:sp>
    </p:spTree>
    <p:extLst>
      <p:ext uri="{BB962C8B-B14F-4D97-AF65-F5344CB8AC3E}">
        <p14:creationId xmlns:p14="http://schemas.microsoft.com/office/powerpoint/2010/main" val="78599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dirty="0"/>
              <a:t>Based on coordinates we gather data from Landsat 5, 7, 8 satellites for a period of 38 years and the ground truth data</a:t>
            </a:r>
          </a:p>
          <a:p>
            <a:pPr marL="0" indent="0">
              <a:buFontTx/>
              <a:buNone/>
            </a:pPr>
            <a:r>
              <a:rPr lang="en-US" dirty="0">
                <a:latin typeface="Helvetica" pitchFamily="2" charset="0"/>
              </a:rPr>
              <a:t>AWEI = automated water extraction index (index computed based on the satellite images that contain infrared information besides color channels)</a:t>
            </a:r>
          </a:p>
          <a:p>
            <a:endParaRPr lang="en-US" dirty="0"/>
          </a:p>
          <a:p>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7</a:t>
            </a:fld>
            <a:endParaRPr lang="en-US"/>
          </a:p>
        </p:txBody>
      </p:sp>
    </p:spTree>
    <p:extLst>
      <p:ext uri="{BB962C8B-B14F-4D97-AF65-F5344CB8AC3E}">
        <p14:creationId xmlns:p14="http://schemas.microsoft.com/office/powerpoint/2010/main" val="36901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using each group of three lakes, and predicted for the fourth one</a:t>
            </a:r>
          </a:p>
          <a:p>
            <a:r>
              <a:rPr lang="en-US" dirty="0"/>
              <a:t>Here shown the averaged results</a:t>
            </a:r>
          </a:p>
          <a:p>
            <a:r>
              <a:rPr lang="en-US" dirty="0"/>
              <a:t>Optimized Random Forest model trained with the index and images is outperformed by a simple thresholding method</a:t>
            </a:r>
          </a:p>
          <a:p>
            <a:r>
              <a:rPr lang="en-US" dirty="0"/>
              <a:t>RF – is not able to generalize</a:t>
            </a:r>
          </a:p>
          <a:p>
            <a:endParaRPr lang="en-US" dirty="0"/>
          </a:p>
          <a:p>
            <a:r>
              <a:rPr lang="en-US" dirty="0"/>
              <a:t>F1 score – values between 0 and 1 (threshold – almost perfect)</a:t>
            </a:r>
          </a:p>
          <a:p>
            <a:r>
              <a:rPr lang="en-US" dirty="0"/>
              <a:t>Kappa – values closer to 0 =&gt; predictions correct by chance (at random)</a:t>
            </a:r>
          </a:p>
        </p:txBody>
      </p:sp>
      <p:sp>
        <p:nvSpPr>
          <p:cNvPr id="4" name="Slide Number Placeholder 3"/>
          <p:cNvSpPr>
            <a:spLocks noGrp="1"/>
          </p:cNvSpPr>
          <p:nvPr>
            <p:ph type="sldNum" sz="quarter" idx="5"/>
          </p:nvPr>
        </p:nvSpPr>
        <p:spPr/>
        <p:txBody>
          <a:bodyPr/>
          <a:lstStyle/>
          <a:p>
            <a:fld id="{AD3BC3E1-C107-41F4-883A-DD200ACDF34E}" type="slidenum">
              <a:rPr lang="en-US" smtClean="0"/>
              <a:t>8</a:t>
            </a:fld>
            <a:endParaRPr lang="en-US"/>
          </a:p>
        </p:txBody>
      </p:sp>
    </p:spTree>
    <p:extLst>
      <p:ext uri="{BB962C8B-B14F-4D97-AF65-F5344CB8AC3E}">
        <p14:creationId xmlns:p14="http://schemas.microsoft.com/office/powerpoint/2010/main" val="150209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Maybe you wondered why for lake George there were many false positives. Well, the ground truth data is not that good and during our analysis we saw that the thresholding method does better than the ground truth. However, we label our predictions according to the ground truth, even though some labeled false positives are correct.</a:t>
            </a:r>
          </a:p>
          <a:p>
            <a:pPr>
              <a:buFont typeface="Arial" panose="020B0604020202020204" pitchFamily="34" charset="0"/>
              <a:buChar char="•"/>
            </a:pPr>
            <a:endParaRPr lang="en-US" dirty="0"/>
          </a:p>
          <a:p>
            <a:pPr>
              <a:buFont typeface="Arial" panose="020B0604020202020204" pitchFamily="34" charset="0"/>
              <a:buNone/>
            </a:pPr>
            <a:r>
              <a:rPr lang="en-US" dirty="0"/>
              <a:t>- we do not use very cloudy images -&gt; missing potential moments of highest water level</a:t>
            </a:r>
          </a:p>
          <a:p>
            <a:pPr>
              <a:buFont typeface="Arial" panose="020B0604020202020204" pitchFamily="34" charset="0"/>
              <a:buNone/>
            </a:pPr>
            <a:r>
              <a:rPr lang="en-US" dirty="0"/>
              <a:t>- works only for medium-size lakes</a:t>
            </a:r>
          </a:p>
          <a:p>
            <a:pPr>
              <a:buFont typeface="Arial" panose="020B0604020202020204" pitchFamily="34" charset="0"/>
              <a:buNone/>
            </a:pPr>
            <a:r>
              <a:rPr lang="en-US" dirty="0"/>
              <a:t>- forecasting not possible, lacking sufficient and regular data points</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D3BC3E1-C107-41F4-883A-DD200ACDF34E}" type="slidenum">
              <a:rPr lang="en-US" smtClean="0"/>
              <a:t>9</a:t>
            </a:fld>
            <a:endParaRPr lang="en-US"/>
          </a:p>
        </p:txBody>
      </p:sp>
    </p:spTree>
    <p:extLst>
      <p:ext uri="{BB962C8B-B14F-4D97-AF65-F5344CB8AC3E}">
        <p14:creationId xmlns:p14="http://schemas.microsoft.com/office/powerpoint/2010/main" val="340342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1947" y="1813202"/>
            <a:ext cx="6388100" cy="1560583"/>
          </a:xfrm>
        </p:spPr>
        <p:txBody>
          <a:bodyPr>
            <a:noAutofit/>
          </a:bodyPr>
          <a:lstStyle/>
          <a:p>
            <a:r>
              <a:rPr lang="en-US" sz="5400" dirty="0">
                <a:latin typeface="Canva Sans"/>
              </a:rPr>
              <a:t>Extracting </a:t>
            </a:r>
            <a:r>
              <a:rPr lang="en-US" sz="5400">
                <a:latin typeface="Canva Sans"/>
              </a:rPr>
              <a:t>lake</a:t>
            </a:r>
            <a:r>
              <a:rPr lang="en-US" sz="5400" dirty="0">
                <a:latin typeface="Canva Sans"/>
              </a:rPr>
              <a:t> area </a:t>
            </a:r>
            <a:br>
              <a:rPr lang="en-US" sz="5400" dirty="0">
                <a:latin typeface="Canva Sans"/>
              </a:rPr>
            </a:br>
            <a:r>
              <a:rPr lang="en-US" sz="5400" dirty="0">
                <a:latin typeface="Canva Sans"/>
              </a:rPr>
              <a:t>from satellite imagery</a:t>
            </a:r>
          </a:p>
        </p:txBody>
      </p:sp>
      <p:sp>
        <p:nvSpPr>
          <p:cNvPr id="3" name="Subtitle 2"/>
          <p:cNvSpPr>
            <a:spLocks noGrp="1"/>
          </p:cNvSpPr>
          <p:nvPr>
            <p:ph type="subTitle" idx="1"/>
          </p:nvPr>
        </p:nvSpPr>
        <p:spPr>
          <a:xfrm>
            <a:off x="3629376" y="3691862"/>
            <a:ext cx="4933244" cy="940465"/>
          </a:xfrm>
        </p:spPr>
        <p:txBody>
          <a:bodyPr>
            <a:noAutofit/>
          </a:bodyPr>
          <a:lstStyle/>
          <a:p>
            <a:r>
              <a:rPr lang="en-US" dirty="0">
                <a:latin typeface="Canva Sans"/>
              </a:rPr>
              <a:t>Mihai-Bogdan Bîndilă - #</a:t>
            </a:r>
            <a:r>
              <a:rPr lang="en-US" dirty="0">
                <a:effectLst/>
                <a:latin typeface="Canva Sans"/>
              </a:rPr>
              <a:t>3264424</a:t>
            </a:r>
          </a:p>
          <a:p>
            <a:r>
              <a:rPr lang="en-US" dirty="0">
                <a:latin typeface="Canva Sans"/>
              </a:rPr>
              <a:t>Martin Pozdech - #2496712</a:t>
            </a:r>
          </a:p>
          <a:p>
            <a:endParaRPr lang="en-US" dirty="0">
              <a:latin typeface="Canva Sans"/>
            </a:endParaRPr>
          </a:p>
        </p:txBody>
      </p:sp>
      <p:sp>
        <p:nvSpPr>
          <p:cNvPr id="4" name="Rectangle 3">
            <a:extLst>
              <a:ext uri="{FF2B5EF4-FFF2-40B4-BE49-F238E27FC236}">
                <a16:creationId xmlns:a16="http://schemas.microsoft.com/office/drawing/2014/main" id="{4A01A604-45DB-4F91-AC3C-A58107F2A747}"/>
              </a:ext>
            </a:extLst>
          </p:cNvPr>
          <p:cNvSpPr/>
          <p:nvPr/>
        </p:nvSpPr>
        <p:spPr>
          <a:xfrm>
            <a:off x="3098800" y="3509964"/>
            <a:ext cx="6057900" cy="45719"/>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sp>
        <p:nvSpPr>
          <p:cNvPr id="13" name="TextBox 12">
            <a:extLst>
              <a:ext uri="{FF2B5EF4-FFF2-40B4-BE49-F238E27FC236}">
                <a16:creationId xmlns:a16="http://schemas.microsoft.com/office/drawing/2014/main" id="{12C7231E-482E-4141-92D9-4228F65C2F73}"/>
              </a:ext>
            </a:extLst>
          </p:cNvPr>
          <p:cNvSpPr txBox="1"/>
          <p:nvPr/>
        </p:nvSpPr>
        <p:spPr>
          <a:xfrm>
            <a:off x="5358554" y="4588150"/>
            <a:ext cx="1474887" cy="369332"/>
          </a:xfrm>
          <a:prstGeom prst="rect">
            <a:avLst/>
          </a:prstGeom>
          <a:noFill/>
        </p:spPr>
        <p:txBody>
          <a:bodyPr wrap="square" rtlCol="0">
            <a:spAutoFit/>
          </a:bodyPr>
          <a:lstStyle/>
          <a:p>
            <a:pPr algn="ctr"/>
            <a:r>
              <a:rPr lang="en-US" b="1" dirty="0">
                <a:latin typeface="Canva Sans"/>
              </a:rPr>
              <a:t>Group 56</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06991B-9036-C85F-3EE0-3299888359B2}"/>
              </a:ext>
            </a:extLst>
          </p:cNvPr>
          <p:cNvGrpSpPr/>
          <p:nvPr/>
        </p:nvGrpSpPr>
        <p:grpSpPr>
          <a:xfrm>
            <a:off x="1485871" y="4045969"/>
            <a:ext cx="9220258" cy="2539218"/>
            <a:chOff x="1485871" y="3919476"/>
            <a:chExt cx="9220258" cy="2539218"/>
          </a:xfrm>
        </p:grpSpPr>
        <p:pic>
          <p:nvPicPr>
            <p:cNvPr id="5" name="Picture 4" descr="A graph with a line&#10;&#10;Description automatically generated">
              <a:extLst>
                <a:ext uri="{FF2B5EF4-FFF2-40B4-BE49-F238E27FC236}">
                  <a16:creationId xmlns:a16="http://schemas.microsoft.com/office/drawing/2014/main" id="{36CCBA0B-E584-B62A-1EE8-D8CBBBEFB2CC}"/>
                </a:ext>
              </a:extLst>
            </p:cNvPr>
            <p:cNvPicPr>
              <a:picLocks noChangeAspect="1"/>
            </p:cNvPicPr>
            <p:nvPr/>
          </p:nvPicPr>
          <p:blipFill rotWithShape="1">
            <a:blip r:embed="rId4">
              <a:extLst>
                <a:ext uri="{28A0092B-C50C-407E-A947-70E740481C1C}">
                  <a14:useLocalDpi xmlns:a14="http://schemas.microsoft.com/office/drawing/2010/main" val="0"/>
                </a:ext>
              </a:extLst>
            </a:blip>
            <a:srcRect t="8022" r="5978" b="7289"/>
            <a:stretch/>
          </p:blipFill>
          <p:spPr>
            <a:xfrm>
              <a:off x="1485871" y="3989814"/>
              <a:ext cx="9220258" cy="2468880"/>
            </a:xfrm>
            <a:prstGeom prst="rect">
              <a:avLst/>
            </a:prstGeom>
          </p:spPr>
        </p:pic>
        <p:sp>
          <p:nvSpPr>
            <p:cNvPr id="14" name="Rectangle 13">
              <a:extLst>
                <a:ext uri="{FF2B5EF4-FFF2-40B4-BE49-F238E27FC236}">
                  <a16:creationId xmlns:a16="http://schemas.microsoft.com/office/drawing/2014/main" id="{122D80B5-D0E8-A996-1E81-6BB7A5B3F7FF}"/>
                </a:ext>
              </a:extLst>
            </p:cNvPr>
            <p:cNvSpPr/>
            <p:nvPr/>
          </p:nvSpPr>
          <p:spPr>
            <a:xfrm>
              <a:off x="3908806" y="3919476"/>
              <a:ext cx="1165263" cy="6832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7913217B-1880-81D5-4963-1B28D2B1695E}"/>
              </a:ext>
            </a:extLst>
          </p:cNvPr>
          <p:cNvGrpSpPr>
            <a:grpSpLocks noChangeAspect="1"/>
          </p:cNvGrpSpPr>
          <p:nvPr/>
        </p:nvGrpSpPr>
        <p:grpSpPr>
          <a:xfrm>
            <a:off x="6168344" y="461778"/>
            <a:ext cx="6960720" cy="4023760"/>
            <a:chOff x="4963886" y="492371"/>
            <a:chExt cx="7017099" cy="4056350"/>
          </a:xfrm>
        </p:grpSpPr>
        <p:grpSp>
          <p:nvGrpSpPr>
            <p:cNvPr id="10" name="Group 9">
              <a:extLst>
                <a:ext uri="{FF2B5EF4-FFF2-40B4-BE49-F238E27FC236}">
                  <a16:creationId xmlns:a16="http://schemas.microsoft.com/office/drawing/2014/main" id="{F9DB9EAE-8C87-5F94-F8CB-35DDF3D7DC5D}"/>
                </a:ext>
              </a:extLst>
            </p:cNvPr>
            <p:cNvGrpSpPr/>
            <p:nvPr/>
          </p:nvGrpSpPr>
          <p:grpSpPr>
            <a:xfrm>
              <a:off x="4963886" y="492371"/>
              <a:ext cx="7017099" cy="4056350"/>
              <a:chOff x="5702427" y="1657029"/>
              <a:chExt cx="6300342" cy="3725703"/>
            </a:xfrm>
          </p:grpSpPr>
          <p:grpSp>
            <p:nvGrpSpPr>
              <p:cNvPr id="8" name="Group 7">
                <a:extLst>
                  <a:ext uri="{FF2B5EF4-FFF2-40B4-BE49-F238E27FC236}">
                    <a16:creationId xmlns:a16="http://schemas.microsoft.com/office/drawing/2014/main" id="{4CA58382-6B20-D73C-0863-94EA8280C84D}"/>
                  </a:ext>
                </a:extLst>
              </p:cNvPr>
              <p:cNvGrpSpPr/>
              <p:nvPr/>
            </p:nvGrpSpPr>
            <p:grpSpPr>
              <a:xfrm>
                <a:off x="5702427" y="1657029"/>
                <a:ext cx="6300342" cy="3543942"/>
                <a:chOff x="5702427" y="1657029"/>
                <a:chExt cx="6300342" cy="3543942"/>
              </a:xfrm>
            </p:grpSpPr>
            <p:pic>
              <p:nvPicPr>
                <p:cNvPr id="2" name="melincue">
                  <a:hlinkClick r:id="" action="ppaction://media"/>
                  <a:extLst>
                    <a:ext uri="{FF2B5EF4-FFF2-40B4-BE49-F238E27FC236}">
                      <a16:creationId xmlns:a16="http://schemas.microsoft.com/office/drawing/2014/main" id="{716A787E-FE88-87BD-E5A0-F1B75E73B4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02427" y="1657029"/>
                  <a:ext cx="6300342" cy="3543942"/>
                </a:xfrm>
                <a:prstGeom prst="rect">
                  <a:avLst/>
                </a:prstGeom>
              </p:spPr>
            </p:pic>
            <p:sp>
              <p:nvSpPr>
                <p:cNvPr id="6" name="Rectangle 5">
                  <a:extLst>
                    <a:ext uri="{FF2B5EF4-FFF2-40B4-BE49-F238E27FC236}">
                      <a16:creationId xmlns:a16="http://schemas.microsoft.com/office/drawing/2014/main" id="{9F9C7331-A532-074A-B590-5161048BA02F}"/>
                    </a:ext>
                  </a:extLst>
                </p:cNvPr>
                <p:cNvSpPr/>
                <p:nvPr/>
              </p:nvSpPr>
              <p:spPr>
                <a:xfrm>
                  <a:off x="5702427" y="1657029"/>
                  <a:ext cx="1200778" cy="35439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6C6E31-6429-A052-E05B-59DA7603AA1D}"/>
                    </a:ext>
                  </a:extLst>
                </p:cNvPr>
                <p:cNvSpPr/>
                <p:nvPr/>
              </p:nvSpPr>
              <p:spPr>
                <a:xfrm>
                  <a:off x="10780849" y="1657029"/>
                  <a:ext cx="1200778" cy="35439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D69E25D7-4B64-4C6D-8CBC-F20109348746}"/>
                  </a:ext>
                </a:extLst>
              </p:cNvPr>
              <p:cNvSpPr/>
              <p:nvPr/>
            </p:nvSpPr>
            <p:spPr>
              <a:xfrm>
                <a:off x="6780944" y="5169222"/>
                <a:ext cx="4253501" cy="2135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5EBCCA7-F217-876B-54A7-663A74EBDEBA}"/>
                </a:ext>
              </a:extLst>
            </p:cNvPr>
            <p:cNvSpPr txBox="1"/>
            <p:nvPr/>
          </p:nvSpPr>
          <p:spPr>
            <a:xfrm>
              <a:off x="7285302" y="4271722"/>
              <a:ext cx="1278170" cy="276999"/>
            </a:xfrm>
            <a:prstGeom prst="rect">
              <a:avLst/>
            </a:prstGeom>
            <a:noFill/>
          </p:spPr>
          <p:txBody>
            <a:bodyPr wrap="none" rtlCol="0">
              <a:spAutoFit/>
            </a:bodyPr>
            <a:lstStyle/>
            <a:p>
              <a:r>
                <a:rPr lang="en-US" sz="1200" dirty="0">
                  <a:solidFill>
                    <a:srgbClr val="34827B"/>
                  </a:solidFill>
                  <a:latin typeface="Canva Sans"/>
                </a:rPr>
                <a:t>Correct detection</a:t>
              </a:r>
            </a:p>
          </p:txBody>
        </p:sp>
        <p:sp>
          <p:nvSpPr>
            <p:cNvPr id="4" name="TextBox 3">
              <a:extLst>
                <a:ext uri="{FF2B5EF4-FFF2-40B4-BE49-F238E27FC236}">
                  <a16:creationId xmlns:a16="http://schemas.microsoft.com/office/drawing/2014/main" id="{FC902EC6-6393-5871-33A7-71FDD0AC6631}"/>
                </a:ext>
              </a:extLst>
            </p:cNvPr>
            <p:cNvSpPr txBox="1"/>
            <p:nvPr/>
          </p:nvSpPr>
          <p:spPr>
            <a:xfrm>
              <a:off x="8576386" y="4271721"/>
              <a:ext cx="1083182" cy="276999"/>
            </a:xfrm>
            <a:prstGeom prst="rect">
              <a:avLst/>
            </a:prstGeom>
            <a:noFill/>
          </p:spPr>
          <p:txBody>
            <a:bodyPr wrap="none" rtlCol="0">
              <a:spAutoFit/>
            </a:bodyPr>
            <a:lstStyle/>
            <a:p>
              <a:r>
                <a:rPr lang="en-US" sz="1200" dirty="0">
                  <a:solidFill>
                    <a:srgbClr val="C76205"/>
                  </a:solidFill>
                  <a:latin typeface="Canva Sans"/>
                </a:rPr>
                <a:t>False positives</a:t>
              </a:r>
            </a:p>
          </p:txBody>
        </p:sp>
      </p:grpSp>
      <p:sp>
        <p:nvSpPr>
          <p:cNvPr id="12" name="Rectangle 11">
            <a:extLst>
              <a:ext uri="{FF2B5EF4-FFF2-40B4-BE49-F238E27FC236}">
                <a16:creationId xmlns:a16="http://schemas.microsoft.com/office/drawing/2014/main" id="{FA3950B4-A428-8E67-268F-B6E0E409DECC}"/>
              </a:ext>
            </a:extLst>
          </p:cNvPr>
          <p:cNvSpPr/>
          <p:nvPr/>
        </p:nvSpPr>
        <p:spPr>
          <a:xfrm>
            <a:off x="517949" y="461778"/>
            <a:ext cx="436555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461A275D-22C1-D87C-600B-0316511E8F1F}"/>
              </a:ext>
            </a:extLst>
          </p:cNvPr>
          <p:cNvSpPr>
            <a:spLocks noGrp="1"/>
          </p:cNvSpPr>
          <p:nvPr>
            <p:ph type="title"/>
          </p:nvPr>
        </p:nvSpPr>
        <p:spPr>
          <a:xfrm>
            <a:off x="517949" y="461778"/>
            <a:ext cx="4725222" cy="1078422"/>
          </a:xfrm>
        </p:spPr>
        <p:txBody>
          <a:bodyPr>
            <a:normAutofit/>
          </a:bodyPr>
          <a:lstStyle/>
          <a:p>
            <a:r>
              <a:rPr lang="en-US" sz="4000" dirty="0">
                <a:solidFill>
                  <a:schemeClr val="bg1"/>
                </a:solidFill>
                <a:latin typeface="Canva Sans"/>
              </a:rPr>
              <a:t>Lake </a:t>
            </a:r>
            <a:r>
              <a:rPr lang="en-US" sz="4000" dirty="0" err="1">
                <a:solidFill>
                  <a:schemeClr val="bg1"/>
                </a:solidFill>
                <a:latin typeface="Canva Sans"/>
              </a:rPr>
              <a:t>Melincué</a:t>
            </a:r>
            <a:endParaRPr lang="en-US" dirty="0">
              <a:solidFill>
                <a:schemeClr val="bg1"/>
              </a:solidFill>
              <a:latin typeface="Canva Sans"/>
            </a:endParaRPr>
          </a:p>
        </p:txBody>
      </p:sp>
      <p:sp>
        <p:nvSpPr>
          <p:cNvPr id="16" name="TextBox 15">
            <a:extLst>
              <a:ext uri="{FF2B5EF4-FFF2-40B4-BE49-F238E27FC236}">
                <a16:creationId xmlns:a16="http://schemas.microsoft.com/office/drawing/2014/main" id="{8E974BA7-5084-00EA-D425-F5317656DD67}"/>
              </a:ext>
            </a:extLst>
          </p:cNvPr>
          <p:cNvSpPr txBox="1"/>
          <p:nvPr/>
        </p:nvSpPr>
        <p:spPr>
          <a:xfrm>
            <a:off x="517949" y="1734164"/>
            <a:ext cx="3119828" cy="738664"/>
          </a:xfrm>
          <a:prstGeom prst="rect">
            <a:avLst/>
          </a:prstGeom>
          <a:noFill/>
        </p:spPr>
        <p:txBody>
          <a:bodyPr wrap="none" rtlCol="0">
            <a:spAutoFit/>
          </a:bodyPr>
          <a:lstStyle/>
          <a:p>
            <a:r>
              <a:rPr lang="en-US" sz="2400" dirty="0">
                <a:latin typeface="Canva Sans"/>
              </a:rPr>
              <a:t>Has the most variability</a:t>
            </a:r>
          </a:p>
          <a:p>
            <a:endParaRPr lang="en-US" dirty="0"/>
          </a:p>
        </p:txBody>
      </p:sp>
      <p:sp>
        <p:nvSpPr>
          <p:cNvPr id="20" name="TextBox 19">
            <a:extLst>
              <a:ext uri="{FF2B5EF4-FFF2-40B4-BE49-F238E27FC236}">
                <a16:creationId xmlns:a16="http://schemas.microsoft.com/office/drawing/2014/main" id="{10F0187B-99C5-6933-0969-1B5672912223}"/>
              </a:ext>
            </a:extLst>
          </p:cNvPr>
          <p:cNvSpPr txBox="1"/>
          <p:nvPr/>
        </p:nvSpPr>
        <p:spPr>
          <a:xfrm>
            <a:off x="7202712" y="5089137"/>
            <a:ext cx="1268397" cy="523220"/>
          </a:xfrm>
          <a:prstGeom prst="rect">
            <a:avLst/>
          </a:prstGeom>
          <a:noFill/>
        </p:spPr>
        <p:txBody>
          <a:bodyPr wrap="square">
            <a:spAutoFit/>
          </a:bodyPr>
          <a:lstStyle/>
          <a:p>
            <a:r>
              <a:rPr lang="en-US" sz="1400" dirty="0">
                <a:solidFill>
                  <a:srgbClr val="C00000"/>
                </a:solidFill>
                <a:latin typeface="Canva Sans"/>
              </a:rPr>
              <a:t>campus size: 1.46 sq km</a:t>
            </a:r>
          </a:p>
        </p:txBody>
      </p:sp>
      <p:sp>
        <p:nvSpPr>
          <p:cNvPr id="21" name="Right Brace 20">
            <a:extLst>
              <a:ext uri="{FF2B5EF4-FFF2-40B4-BE49-F238E27FC236}">
                <a16:creationId xmlns:a16="http://schemas.microsoft.com/office/drawing/2014/main" id="{4C4ABAC0-B4F9-8C1B-C9BE-9B213952D5EC}"/>
              </a:ext>
            </a:extLst>
          </p:cNvPr>
          <p:cNvSpPr/>
          <p:nvPr/>
        </p:nvSpPr>
        <p:spPr>
          <a:xfrm>
            <a:off x="7186613" y="5322824"/>
            <a:ext cx="83632" cy="84168"/>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34359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8054B-2AC5-3241-04CA-97053E8FA5E0}"/>
              </a:ext>
            </a:extLst>
          </p:cNvPr>
          <p:cNvSpPr>
            <a:spLocks noGrp="1"/>
          </p:cNvSpPr>
          <p:nvPr>
            <p:ph idx="1"/>
          </p:nvPr>
        </p:nvSpPr>
        <p:spPr>
          <a:xfrm>
            <a:off x="838200" y="1825625"/>
            <a:ext cx="10515600" cy="1603375"/>
          </a:xfrm>
        </p:spPr>
        <p:txBody>
          <a:bodyPr>
            <a:normAutofit/>
          </a:bodyPr>
          <a:lstStyle/>
          <a:p>
            <a:pPr marL="0" indent="0">
              <a:buNone/>
            </a:pPr>
            <a:r>
              <a:rPr lang="en-US" sz="2400" dirty="0">
                <a:latin typeface="Canva Sans"/>
              </a:rPr>
              <a:t>Surface evaporation is not correlated with the lake area</a:t>
            </a:r>
          </a:p>
          <a:p>
            <a:pPr marL="0" indent="0">
              <a:buNone/>
            </a:pPr>
            <a:r>
              <a:rPr lang="en-US" sz="2400" dirty="0">
                <a:latin typeface="Canva Sans"/>
              </a:rPr>
              <a:t>The correlation between lake area and water runoff over time are  </a:t>
            </a:r>
          </a:p>
          <a:p>
            <a:endParaRPr lang="en-US" sz="2400" dirty="0">
              <a:latin typeface="Canva Sans"/>
            </a:endParaRPr>
          </a:p>
        </p:txBody>
      </p:sp>
      <p:grpSp>
        <p:nvGrpSpPr>
          <p:cNvPr id="14" name="Group 13">
            <a:extLst>
              <a:ext uri="{FF2B5EF4-FFF2-40B4-BE49-F238E27FC236}">
                <a16:creationId xmlns:a16="http://schemas.microsoft.com/office/drawing/2014/main" id="{57690868-EA3E-F2E6-70EB-24CA869A7738}"/>
              </a:ext>
            </a:extLst>
          </p:cNvPr>
          <p:cNvGrpSpPr/>
          <p:nvPr/>
        </p:nvGrpSpPr>
        <p:grpSpPr>
          <a:xfrm>
            <a:off x="1060899" y="3035863"/>
            <a:ext cx="9832057" cy="1482466"/>
            <a:chOff x="1101936" y="2895186"/>
            <a:chExt cx="9832057" cy="1482466"/>
          </a:xfrm>
        </p:grpSpPr>
        <p:sp>
          <p:nvSpPr>
            <p:cNvPr id="5" name="TextBox 4">
              <a:extLst>
                <a:ext uri="{FF2B5EF4-FFF2-40B4-BE49-F238E27FC236}">
                  <a16:creationId xmlns:a16="http://schemas.microsoft.com/office/drawing/2014/main" id="{AEBFE31E-E9D7-86BD-310D-C9747E13F65E}"/>
                </a:ext>
              </a:extLst>
            </p:cNvPr>
            <p:cNvSpPr txBox="1"/>
            <p:nvPr/>
          </p:nvSpPr>
          <p:spPr>
            <a:xfrm>
              <a:off x="1324881" y="2895186"/>
              <a:ext cx="1526380" cy="861774"/>
            </a:xfrm>
            <a:prstGeom prst="rect">
              <a:avLst/>
            </a:prstGeom>
            <a:noFill/>
          </p:spPr>
          <p:txBody>
            <a:bodyPr wrap="square" rtlCol="0">
              <a:spAutoFit/>
            </a:bodyPr>
            <a:lstStyle/>
            <a:p>
              <a:pPr algn="ctr"/>
              <a:r>
                <a:rPr lang="en-US" sz="5000">
                  <a:solidFill>
                    <a:srgbClr val="93C4A9"/>
                  </a:solidFill>
                  <a:latin typeface="Canva Sans"/>
                </a:rPr>
                <a:t>0.61 </a:t>
              </a:r>
            </a:p>
          </p:txBody>
        </p:sp>
        <p:sp>
          <p:nvSpPr>
            <p:cNvPr id="7" name="TextBox 6">
              <a:extLst>
                <a:ext uri="{FF2B5EF4-FFF2-40B4-BE49-F238E27FC236}">
                  <a16:creationId xmlns:a16="http://schemas.microsoft.com/office/drawing/2014/main" id="{6C909FC7-DB7B-0115-E982-C2F95A273DF3}"/>
                </a:ext>
              </a:extLst>
            </p:cNvPr>
            <p:cNvSpPr txBox="1"/>
            <p:nvPr/>
          </p:nvSpPr>
          <p:spPr>
            <a:xfrm>
              <a:off x="4329974" y="3072158"/>
              <a:ext cx="822661" cy="477054"/>
            </a:xfrm>
            <a:prstGeom prst="rect">
              <a:avLst/>
            </a:prstGeom>
            <a:noFill/>
          </p:spPr>
          <p:txBody>
            <a:bodyPr wrap="none" rtlCol="0">
              <a:spAutoFit/>
            </a:bodyPr>
            <a:lstStyle/>
            <a:p>
              <a:pPr algn="ctr"/>
              <a:r>
                <a:rPr lang="en-US" sz="2500">
                  <a:solidFill>
                    <a:srgbClr val="93C4A9"/>
                  </a:solidFill>
                  <a:latin typeface="Canva Sans"/>
                </a:rPr>
                <a:t>0.33 </a:t>
              </a:r>
            </a:p>
          </p:txBody>
        </p:sp>
        <p:sp>
          <p:nvSpPr>
            <p:cNvPr id="8" name="TextBox 7">
              <a:extLst>
                <a:ext uri="{FF2B5EF4-FFF2-40B4-BE49-F238E27FC236}">
                  <a16:creationId xmlns:a16="http://schemas.microsoft.com/office/drawing/2014/main" id="{721637E9-A253-C318-0EE8-45973D46EACE}"/>
                </a:ext>
              </a:extLst>
            </p:cNvPr>
            <p:cNvSpPr txBox="1"/>
            <p:nvPr/>
          </p:nvSpPr>
          <p:spPr>
            <a:xfrm>
              <a:off x="9725776" y="3172185"/>
              <a:ext cx="561372" cy="307777"/>
            </a:xfrm>
            <a:prstGeom prst="rect">
              <a:avLst/>
            </a:prstGeom>
            <a:noFill/>
          </p:spPr>
          <p:txBody>
            <a:bodyPr wrap="none" rtlCol="0">
              <a:spAutoFit/>
            </a:bodyPr>
            <a:lstStyle/>
            <a:p>
              <a:pPr algn="ctr"/>
              <a:r>
                <a:rPr lang="en-US" sz="1400">
                  <a:solidFill>
                    <a:srgbClr val="93C4A9"/>
                  </a:solidFill>
                  <a:latin typeface="Canva Sans"/>
                </a:rPr>
                <a:t>0.14 </a:t>
              </a:r>
            </a:p>
          </p:txBody>
        </p:sp>
        <p:sp>
          <p:nvSpPr>
            <p:cNvPr id="9" name="TextBox 8">
              <a:extLst>
                <a:ext uri="{FF2B5EF4-FFF2-40B4-BE49-F238E27FC236}">
                  <a16:creationId xmlns:a16="http://schemas.microsoft.com/office/drawing/2014/main" id="{45F1A724-7BE9-251B-DAD7-7453328B2A6E}"/>
                </a:ext>
              </a:extLst>
            </p:cNvPr>
            <p:cNvSpPr txBox="1"/>
            <p:nvPr/>
          </p:nvSpPr>
          <p:spPr>
            <a:xfrm>
              <a:off x="7083744" y="3141408"/>
              <a:ext cx="612668" cy="338554"/>
            </a:xfrm>
            <a:prstGeom prst="rect">
              <a:avLst/>
            </a:prstGeom>
            <a:noFill/>
          </p:spPr>
          <p:txBody>
            <a:bodyPr wrap="none" rtlCol="0">
              <a:spAutoFit/>
            </a:bodyPr>
            <a:lstStyle/>
            <a:p>
              <a:pPr algn="ctr"/>
              <a:r>
                <a:rPr lang="en-US" sz="1600">
                  <a:solidFill>
                    <a:srgbClr val="93C4A9"/>
                  </a:solidFill>
                  <a:latin typeface="Canva Sans"/>
                </a:rPr>
                <a:t>0.20 </a:t>
              </a:r>
            </a:p>
          </p:txBody>
        </p:sp>
        <p:sp>
          <p:nvSpPr>
            <p:cNvPr id="10" name="TextBox 9">
              <a:extLst>
                <a:ext uri="{FF2B5EF4-FFF2-40B4-BE49-F238E27FC236}">
                  <a16:creationId xmlns:a16="http://schemas.microsoft.com/office/drawing/2014/main" id="{403B4637-4BCB-8F9D-5B74-8FB190466CD9}"/>
                </a:ext>
              </a:extLst>
            </p:cNvPr>
            <p:cNvSpPr txBox="1"/>
            <p:nvPr/>
          </p:nvSpPr>
          <p:spPr>
            <a:xfrm>
              <a:off x="1101936" y="3731321"/>
              <a:ext cx="1972271" cy="646331"/>
            </a:xfrm>
            <a:prstGeom prst="rect">
              <a:avLst/>
            </a:prstGeom>
            <a:noFill/>
          </p:spPr>
          <p:txBody>
            <a:bodyPr wrap="none" rtlCol="0">
              <a:spAutoFit/>
            </a:bodyPr>
            <a:lstStyle/>
            <a:p>
              <a:pPr algn="ctr"/>
              <a:r>
                <a:rPr lang="en-US">
                  <a:latin typeface="Canva Sans"/>
                </a:rPr>
                <a:t>Lake George</a:t>
              </a:r>
            </a:p>
            <a:p>
              <a:pPr algn="ctr"/>
              <a:r>
                <a:rPr lang="en-US">
                  <a:latin typeface="Canva Sans"/>
                </a:rPr>
                <a:t>(has forest around)</a:t>
              </a:r>
            </a:p>
          </p:txBody>
        </p:sp>
        <p:sp>
          <p:nvSpPr>
            <p:cNvPr id="11" name="TextBox 10">
              <a:extLst>
                <a:ext uri="{FF2B5EF4-FFF2-40B4-BE49-F238E27FC236}">
                  <a16:creationId xmlns:a16="http://schemas.microsoft.com/office/drawing/2014/main" id="{75B19FDB-AFC4-8E32-ED4A-C0656C58BA13}"/>
                </a:ext>
              </a:extLst>
            </p:cNvPr>
            <p:cNvSpPr txBox="1"/>
            <p:nvPr/>
          </p:nvSpPr>
          <p:spPr>
            <a:xfrm>
              <a:off x="3602660" y="3731319"/>
              <a:ext cx="2277290" cy="646331"/>
            </a:xfrm>
            <a:prstGeom prst="rect">
              <a:avLst/>
            </a:prstGeom>
            <a:noFill/>
          </p:spPr>
          <p:txBody>
            <a:bodyPr wrap="none" rtlCol="0">
              <a:spAutoFit/>
            </a:bodyPr>
            <a:lstStyle/>
            <a:p>
              <a:pPr algn="ctr"/>
              <a:r>
                <a:rPr lang="en-US" sz="1800" dirty="0">
                  <a:latin typeface="Canva Sans"/>
                </a:rPr>
                <a:t>Lake Mono</a:t>
              </a:r>
            </a:p>
            <a:p>
              <a:pPr algn="ctr"/>
              <a:r>
                <a:rPr lang="en-US" sz="1800" dirty="0">
                  <a:latin typeface="Canva Sans"/>
                </a:rPr>
                <a:t>(low soil permeability)</a:t>
              </a:r>
            </a:p>
          </p:txBody>
        </p:sp>
        <p:sp>
          <p:nvSpPr>
            <p:cNvPr id="12" name="TextBox 11">
              <a:extLst>
                <a:ext uri="{FF2B5EF4-FFF2-40B4-BE49-F238E27FC236}">
                  <a16:creationId xmlns:a16="http://schemas.microsoft.com/office/drawing/2014/main" id="{4C251019-7CC2-B148-6BF1-F93DEECFE15A}"/>
                </a:ext>
              </a:extLst>
            </p:cNvPr>
            <p:cNvSpPr txBox="1"/>
            <p:nvPr/>
          </p:nvSpPr>
          <p:spPr>
            <a:xfrm>
              <a:off x="9078933" y="3731318"/>
              <a:ext cx="1855060" cy="646331"/>
            </a:xfrm>
            <a:prstGeom prst="rect">
              <a:avLst/>
            </a:prstGeom>
            <a:noFill/>
          </p:spPr>
          <p:txBody>
            <a:bodyPr wrap="none" rtlCol="0">
              <a:spAutoFit/>
            </a:bodyPr>
            <a:lstStyle/>
            <a:p>
              <a:pPr algn="ctr"/>
              <a:r>
                <a:rPr lang="en-US" sz="1800" dirty="0">
                  <a:latin typeface="Canva Sans"/>
                </a:rPr>
                <a:t>Lake Walker</a:t>
              </a:r>
            </a:p>
            <a:p>
              <a:pPr algn="ctr"/>
              <a:r>
                <a:rPr lang="en-US" sz="1800" dirty="0">
                  <a:latin typeface="Canva Sans"/>
                </a:rPr>
                <a:t>(small watershed)</a:t>
              </a:r>
            </a:p>
          </p:txBody>
        </p:sp>
        <p:sp>
          <p:nvSpPr>
            <p:cNvPr id="13" name="TextBox 12">
              <a:extLst>
                <a:ext uri="{FF2B5EF4-FFF2-40B4-BE49-F238E27FC236}">
                  <a16:creationId xmlns:a16="http://schemas.microsoft.com/office/drawing/2014/main" id="{B914D367-E122-FCFB-4BBD-3B00696F0EBF}"/>
                </a:ext>
              </a:extLst>
            </p:cNvPr>
            <p:cNvSpPr txBox="1"/>
            <p:nvPr/>
          </p:nvSpPr>
          <p:spPr>
            <a:xfrm>
              <a:off x="6365022" y="3731320"/>
              <a:ext cx="2050113" cy="646331"/>
            </a:xfrm>
            <a:prstGeom prst="rect">
              <a:avLst/>
            </a:prstGeom>
            <a:noFill/>
          </p:spPr>
          <p:txBody>
            <a:bodyPr wrap="none" rtlCol="0">
              <a:spAutoFit/>
            </a:bodyPr>
            <a:lstStyle/>
            <a:p>
              <a:pPr algn="ctr"/>
              <a:r>
                <a:rPr lang="en-US" sz="1800" dirty="0">
                  <a:latin typeface="Canva Sans"/>
                </a:rPr>
                <a:t>Lake </a:t>
              </a:r>
              <a:r>
                <a:rPr lang="en-US" sz="1800" dirty="0" err="1">
                  <a:latin typeface="Canva Sans"/>
                </a:rPr>
                <a:t>Melincu</a:t>
              </a:r>
              <a:r>
                <a:rPr lang="sk-SK" dirty="0">
                  <a:latin typeface="Canva Sans"/>
                </a:rPr>
                <a:t>é</a:t>
              </a:r>
              <a:endParaRPr lang="en-US" sz="1800" dirty="0">
                <a:latin typeface="Canva Sans"/>
              </a:endParaRPr>
            </a:p>
            <a:p>
              <a:pPr algn="ctr"/>
              <a:r>
                <a:rPr lang="en-US" dirty="0">
                  <a:latin typeface="Canva Sans"/>
                </a:rPr>
                <a:t>(irrigation of crops)</a:t>
              </a:r>
              <a:endParaRPr lang="en-US" sz="1800" dirty="0">
                <a:latin typeface="Canva Sans"/>
              </a:endParaRPr>
            </a:p>
          </p:txBody>
        </p:sp>
      </p:grpSp>
      <p:sp>
        <p:nvSpPr>
          <p:cNvPr id="17" name="Rectangle 16">
            <a:extLst>
              <a:ext uri="{FF2B5EF4-FFF2-40B4-BE49-F238E27FC236}">
                <a16:creationId xmlns:a16="http://schemas.microsoft.com/office/drawing/2014/main" id="{D34CE209-71F2-250A-01F1-D60E96244755}"/>
              </a:ext>
            </a:extLst>
          </p:cNvPr>
          <p:cNvSpPr/>
          <p:nvPr/>
        </p:nvSpPr>
        <p:spPr>
          <a:xfrm>
            <a:off x="4282271" y="429768"/>
            <a:ext cx="3627455"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sp>
        <p:nvSpPr>
          <p:cNvPr id="18" name="Title 1">
            <a:extLst>
              <a:ext uri="{FF2B5EF4-FFF2-40B4-BE49-F238E27FC236}">
                <a16:creationId xmlns:a16="http://schemas.microsoft.com/office/drawing/2014/main" id="{F5A98409-2153-B7B4-B504-7385291A0B77}"/>
              </a:ext>
            </a:extLst>
          </p:cNvPr>
          <p:cNvSpPr txBox="1">
            <a:spLocks/>
          </p:cNvSpPr>
          <p:nvPr/>
        </p:nvSpPr>
        <p:spPr>
          <a:xfrm>
            <a:off x="4282272" y="429768"/>
            <a:ext cx="3627455" cy="8286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nva Sans"/>
              </a:rPr>
              <a:t>Analysis</a:t>
            </a:r>
          </a:p>
        </p:txBody>
      </p:sp>
    </p:spTree>
    <p:extLst>
      <p:ext uri="{BB962C8B-B14F-4D97-AF65-F5344CB8AC3E}">
        <p14:creationId xmlns:p14="http://schemas.microsoft.com/office/powerpoint/2010/main" val="118186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2341CA9-6264-2C37-B115-24DD8AED47F5}"/>
              </a:ext>
            </a:extLst>
          </p:cNvPr>
          <p:cNvSpPr/>
          <p:nvPr/>
        </p:nvSpPr>
        <p:spPr>
          <a:xfrm>
            <a:off x="3198267" y="428866"/>
            <a:ext cx="5792416"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sp>
        <p:nvSpPr>
          <p:cNvPr id="4" name="Title 1">
            <a:extLst>
              <a:ext uri="{FF2B5EF4-FFF2-40B4-BE49-F238E27FC236}">
                <a16:creationId xmlns:a16="http://schemas.microsoft.com/office/drawing/2014/main" id="{E55FBB4A-3DDA-8593-2664-C39862D61D03}"/>
              </a:ext>
            </a:extLst>
          </p:cNvPr>
          <p:cNvSpPr>
            <a:spLocks noGrp="1"/>
          </p:cNvSpPr>
          <p:nvPr>
            <p:ph type="title"/>
          </p:nvPr>
        </p:nvSpPr>
        <p:spPr>
          <a:xfrm>
            <a:off x="1196656" y="461062"/>
            <a:ext cx="9795638" cy="828617"/>
          </a:xfrm>
        </p:spPr>
        <p:txBody>
          <a:bodyPr vert="horz" lIns="91440" tIns="45720" rIns="91440" bIns="45720" rtlCol="0" anchor="b">
            <a:normAutofit/>
          </a:bodyPr>
          <a:lstStyle/>
          <a:p>
            <a:pPr algn="ctr"/>
            <a:r>
              <a:rPr lang="en-US" sz="4000" dirty="0">
                <a:solidFill>
                  <a:schemeClr val="bg1"/>
                </a:solidFill>
                <a:latin typeface="Canva Sans"/>
              </a:rPr>
              <a:t>Get actionable insights</a:t>
            </a:r>
          </a:p>
        </p:txBody>
      </p:sp>
      <p:pic>
        <p:nvPicPr>
          <p:cNvPr id="30" name="Picture 29" descr="A rocky beach with rocks in the water&#10;&#10;Description automatically generated">
            <a:extLst>
              <a:ext uri="{FF2B5EF4-FFF2-40B4-BE49-F238E27FC236}">
                <a16:creationId xmlns:a16="http://schemas.microsoft.com/office/drawing/2014/main" id="{5DDBA159-AB94-9879-1465-11A941E82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755" y="3118758"/>
            <a:ext cx="3732690" cy="2332892"/>
          </a:xfrm>
          <a:prstGeom prst="rect">
            <a:avLst/>
          </a:prstGeom>
        </p:spPr>
      </p:pic>
      <p:pic>
        <p:nvPicPr>
          <p:cNvPr id="16" name="Picture 15">
            <a:extLst>
              <a:ext uri="{FF2B5EF4-FFF2-40B4-BE49-F238E27FC236}">
                <a16:creationId xmlns:a16="http://schemas.microsoft.com/office/drawing/2014/main" id="{E60DB21E-5E4C-3FAF-D325-578FD9481A87}"/>
              </a:ext>
            </a:extLst>
          </p:cNvPr>
          <p:cNvPicPr>
            <a:picLocks noChangeAspect="1"/>
          </p:cNvPicPr>
          <p:nvPr/>
        </p:nvPicPr>
        <p:blipFill>
          <a:blip r:embed="rId4"/>
          <a:stretch>
            <a:fillRect/>
          </a:stretch>
        </p:blipFill>
        <p:spPr>
          <a:xfrm>
            <a:off x="5944174" y="2317374"/>
            <a:ext cx="5074021" cy="4089684"/>
          </a:xfrm>
          <a:prstGeom prst="rect">
            <a:avLst/>
          </a:prstGeom>
        </p:spPr>
      </p:pic>
      <p:pic>
        <p:nvPicPr>
          <p:cNvPr id="26" name="Picture 25" descr="A blue lake surrounded by land&#10;&#10;Description automatically generated">
            <a:extLst>
              <a:ext uri="{FF2B5EF4-FFF2-40B4-BE49-F238E27FC236}">
                <a16:creationId xmlns:a16="http://schemas.microsoft.com/office/drawing/2014/main" id="{396F9A48-3F7B-6906-12F9-718CB8E38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129" y="2317374"/>
            <a:ext cx="5066066" cy="4111760"/>
          </a:xfrm>
          <a:prstGeom prst="rect">
            <a:avLst/>
          </a:prstGeom>
        </p:spPr>
      </p:pic>
      <p:sp>
        <p:nvSpPr>
          <p:cNvPr id="18" name="Rectangle 17">
            <a:extLst>
              <a:ext uri="{FF2B5EF4-FFF2-40B4-BE49-F238E27FC236}">
                <a16:creationId xmlns:a16="http://schemas.microsoft.com/office/drawing/2014/main" id="{7DDB0B55-586B-62E1-770F-699A89FC5B33}"/>
              </a:ext>
            </a:extLst>
          </p:cNvPr>
          <p:cNvSpPr/>
          <p:nvPr/>
        </p:nvSpPr>
        <p:spPr>
          <a:xfrm>
            <a:off x="7416664" y="3381592"/>
            <a:ext cx="356077" cy="3391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pic>
        <p:nvPicPr>
          <p:cNvPr id="28" name="Picture 27" descr="A body of water with rocks and mountains in the background with Mono Lake in the background&#10;&#10;Description automatically generated">
            <a:extLst>
              <a:ext uri="{FF2B5EF4-FFF2-40B4-BE49-F238E27FC236}">
                <a16:creationId xmlns:a16="http://schemas.microsoft.com/office/drawing/2014/main" id="{8280AC4B-AC84-7909-BC51-4CFB271177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0755" y="3045056"/>
            <a:ext cx="3740644" cy="2480295"/>
          </a:xfrm>
          <a:prstGeom prst="rect">
            <a:avLst/>
          </a:prstGeom>
        </p:spPr>
      </p:pic>
      <p:cxnSp>
        <p:nvCxnSpPr>
          <p:cNvPr id="32" name="Connector: Elbow 31">
            <a:extLst>
              <a:ext uri="{FF2B5EF4-FFF2-40B4-BE49-F238E27FC236}">
                <a16:creationId xmlns:a16="http://schemas.microsoft.com/office/drawing/2014/main" id="{625EFA90-5ABD-870F-7149-B22FA64C57F4}"/>
              </a:ext>
            </a:extLst>
          </p:cNvPr>
          <p:cNvCxnSpPr>
            <a:cxnSpLocks/>
            <a:stCxn id="18" idx="1"/>
            <a:endCxn id="28" idx="3"/>
          </p:cNvCxnSpPr>
          <p:nvPr/>
        </p:nvCxnSpPr>
        <p:spPr>
          <a:xfrm rot="10800000" flipV="1">
            <a:off x="4911400" y="3551158"/>
            <a:ext cx="2505265" cy="734046"/>
          </a:xfrm>
          <a:prstGeom prst="bentConnector3">
            <a:avLst>
              <a:gd name="adj1" fmla="val 65588"/>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43" name="Content Placeholder 2">
            <a:extLst>
              <a:ext uri="{FF2B5EF4-FFF2-40B4-BE49-F238E27FC236}">
                <a16:creationId xmlns:a16="http://schemas.microsoft.com/office/drawing/2014/main" id="{752F8F30-FF93-F696-7B30-548904641E67}"/>
              </a:ext>
            </a:extLst>
          </p:cNvPr>
          <p:cNvSpPr>
            <a:spLocks noGrp="1"/>
          </p:cNvSpPr>
          <p:nvPr>
            <p:ph idx="1"/>
          </p:nvPr>
        </p:nvSpPr>
        <p:spPr>
          <a:xfrm>
            <a:off x="1135694" y="2343105"/>
            <a:ext cx="4125145" cy="828616"/>
          </a:xfrm>
        </p:spPr>
        <p:txBody>
          <a:bodyPr>
            <a:noAutofit/>
          </a:bodyPr>
          <a:lstStyle/>
          <a:p>
            <a:pPr marL="0" indent="0">
              <a:buNone/>
            </a:pPr>
            <a:r>
              <a:rPr lang="en-US" sz="2400" dirty="0">
                <a:latin typeface="Canva Sans"/>
              </a:rPr>
              <a:t>Point an area and see its history</a:t>
            </a:r>
          </a:p>
        </p:txBody>
      </p:sp>
    </p:spTree>
    <p:extLst>
      <p:ext uri="{BB962C8B-B14F-4D97-AF65-F5344CB8AC3E}">
        <p14:creationId xmlns:p14="http://schemas.microsoft.com/office/powerpoint/2010/main" val="2271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aerial view of a lake&#10;&#10;Description automatically generated">
            <a:extLst>
              <a:ext uri="{FF2B5EF4-FFF2-40B4-BE49-F238E27FC236}">
                <a16:creationId xmlns:a16="http://schemas.microsoft.com/office/drawing/2014/main" id="{02254F87-12A4-321D-969E-F62E0269B844}"/>
              </a:ext>
            </a:extLst>
          </p:cNvPr>
          <p:cNvPicPr>
            <a:picLocks noChangeAspect="1"/>
          </p:cNvPicPr>
          <p:nvPr/>
        </p:nvPicPr>
        <p:blipFill rotWithShape="1">
          <a:blip r:embed="rId3">
            <a:extLst>
              <a:ext uri="{28A0092B-C50C-407E-A947-70E740481C1C}">
                <a14:useLocalDpi xmlns:a14="http://schemas.microsoft.com/office/drawing/2010/main" val="0"/>
              </a:ext>
            </a:extLst>
          </a:blip>
          <a:srcRect t="15931" b="15930"/>
          <a:stretch/>
        </p:blipFill>
        <p:spPr>
          <a:xfrm>
            <a:off x="0" y="-1"/>
            <a:ext cx="12192000" cy="6858001"/>
          </a:xfrm>
          <a:prstGeom prst="rect">
            <a:avLst/>
          </a:prstGeom>
        </p:spPr>
      </p:pic>
      <p:sp>
        <p:nvSpPr>
          <p:cNvPr id="8" name="Rectangle 7">
            <a:extLst>
              <a:ext uri="{FF2B5EF4-FFF2-40B4-BE49-F238E27FC236}">
                <a16:creationId xmlns:a16="http://schemas.microsoft.com/office/drawing/2014/main" id="{A394743E-E759-45ED-907E-288212CB6898}"/>
              </a:ext>
            </a:extLst>
          </p:cNvPr>
          <p:cNvSpPr/>
          <p:nvPr/>
        </p:nvSpPr>
        <p:spPr>
          <a:xfrm>
            <a:off x="-2" y="3548628"/>
            <a:ext cx="12192001" cy="995644"/>
          </a:xfrm>
          <a:prstGeom prst="rect">
            <a:avLst/>
          </a:prstGeom>
          <a:solidFill>
            <a:srgbClr val="3A88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018EF2D-DDEB-4D72-B5DC-F48AC53748BE}"/>
              </a:ext>
            </a:extLst>
          </p:cNvPr>
          <p:cNvSpPr txBox="1">
            <a:spLocks/>
          </p:cNvSpPr>
          <p:nvPr/>
        </p:nvSpPr>
        <p:spPr>
          <a:xfrm>
            <a:off x="2577580" y="3376097"/>
            <a:ext cx="70368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i="1">
                <a:solidFill>
                  <a:schemeClr val="bg1"/>
                </a:solidFill>
                <a:latin typeface="Canva Sans"/>
              </a:rPr>
              <a:t>Thank you for your attention!</a:t>
            </a:r>
            <a:endParaRPr lang="en-US" b="1" i="1">
              <a:solidFill>
                <a:schemeClr val="bg1"/>
              </a:solidFill>
              <a:latin typeface="Canva Sans"/>
            </a:endParaRPr>
          </a:p>
        </p:txBody>
      </p:sp>
    </p:spTree>
    <p:extLst>
      <p:ext uri="{BB962C8B-B14F-4D97-AF65-F5344CB8AC3E}">
        <p14:creationId xmlns:p14="http://schemas.microsoft.com/office/powerpoint/2010/main" val="408711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909630-8FD0-CFF7-8CD1-C4196EF0C3A0}"/>
              </a:ext>
            </a:extLst>
          </p:cNvPr>
          <p:cNvGrpSpPr/>
          <p:nvPr/>
        </p:nvGrpSpPr>
        <p:grpSpPr>
          <a:xfrm>
            <a:off x="9423684" y="1094289"/>
            <a:ext cx="2591096" cy="4669421"/>
            <a:chOff x="9031735" y="197209"/>
            <a:chExt cx="2833990" cy="5185645"/>
          </a:xfrm>
        </p:grpSpPr>
        <p:grpSp>
          <p:nvGrpSpPr>
            <p:cNvPr id="10" name="Group 9">
              <a:extLst>
                <a:ext uri="{FF2B5EF4-FFF2-40B4-BE49-F238E27FC236}">
                  <a16:creationId xmlns:a16="http://schemas.microsoft.com/office/drawing/2014/main" id="{79BA85AD-5CE3-5FFE-791D-2655B195865E}"/>
                </a:ext>
              </a:extLst>
            </p:cNvPr>
            <p:cNvGrpSpPr/>
            <p:nvPr/>
          </p:nvGrpSpPr>
          <p:grpSpPr>
            <a:xfrm>
              <a:off x="9031735" y="197209"/>
              <a:ext cx="2833990" cy="4976184"/>
              <a:chOff x="8832323" y="1112382"/>
              <a:chExt cx="2833990" cy="4976184"/>
            </a:xfrm>
          </p:grpSpPr>
          <p:pic>
            <p:nvPicPr>
              <p:cNvPr id="5" name="walker">
                <a:hlinkClick r:id="" action="ppaction://media"/>
                <a:extLst>
                  <a:ext uri="{FF2B5EF4-FFF2-40B4-BE49-F238E27FC236}">
                    <a16:creationId xmlns:a16="http://schemas.microsoft.com/office/drawing/2014/main" id="{70B59814-C1AE-6452-A9B3-8EACF29B22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81035" y="1223559"/>
                <a:ext cx="2736566" cy="4865007"/>
              </a:xfrm>
              <a:prstGeom prst="rect">
                <a:avLst/>
              </a:prstGeom>
            </p:spPr>
          </p:pic>
          <p:sp>
            <p:nvSpPr>
              <p:cNvPr id="7" name="Rectangle 6">
                <a:extLst>
                  <a:ext uri="{FF2B5EF4-FFF2-40B4-BE49-F238E27FC236}">
                    <a16:creationId xmlns:a16="http://schemas.microsoft.com/office/drawing/2014/main" id="{729BC067-AC63-7725-4475-DD3351D5E8F6}"/>
                  </a:ext>
                </a:extLst>
              </p:cNvPr>
              <p:cNvSpPr/>
              <p:nvPr/>
            </p:nvSpPr>
            <p:spPr>
              <a:xfrm>
                <a:off x="8832323" y="1223559"/>
                <a:ext cx="218036" cy="4865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BB90BA-3F22-3E73-F1F9-391548B2C8ED}"/>
                  </a:ext>
                </a:extLst>
              </p:cNvPr>
              <p:cNvSpPr/>
              <p:nvPr/>
            </p:nvSpPr>
            <p:spPr>
              <a:xfrm>
                <a:off x="11474668" y="1112382"/>
                <a:ext cx="142933" cy="4976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C46ECD-E48A-A09E-5CA1-EBE9E061CD85}"/>
                  </a:ext>
                </a:extLst>
              </p:cNvPr>
              <p:cNvSpPr/>
              <p:nvPr/>
            </p:nvSpPr>
            <p:spPr>
              <a:xfrm>
                <a:off x="8929747" y="6021891"/>
                <a:ext cx="2736566" cy="666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6AE38DF-58AD-4CE9-B492-FFDC2632563B}"/>
                </a:ext>
              </a:extLst>
            </p:cNvPr>
            <p:cNvSpPr txBox="1"/>
            <p:nvPr/>
          </p:nvSpPr>
          <p:spPr>
            <a:xfrm>
              <a:off x="9262685" y="5105855"/>
              <a:ext cx="1278170" cy="276999"/>
            </a:xfrm>
            <a:prstGeom prst="rect">
              <a:avLst/>
            </a:prstGeom>
            <a:noFill/>
          </p:spPr>
          <p:txBody>
            <a:bodyPr wrap="none" rtlCol="0">
              <a:spAutoFit/>
            </a:bodyPr>
            <a:lstStyle/>
            <a:p>
              <a:r>
                <a:rPr lang="en-US" sz="1200" dirty="0">
                  <a:solidFill>
                    <a:srgbClr val="34827B"/>
                  </a:solidFill>
                  <a:latin typeface="Canva Sans"/>
                </a:rPr>
                <a:t>Correct detection</a:t>
              </a:r>
            </a:p>
          </p:txBody>
        </p:sp>
        <p:sp>
          <p:nvSpPr>
            <p:cNvPr id="3" name="TextBox 2">
              <a:extLst>
                <a:ext uri="{FF2B5EF4-FFF2-40B4-BE49-F238E27FC236}">
                  <a16:creationId xmlns:a16="http://schemas.microsoft.com/office/drawing/2014/main" id="{225C914B-1CB5-94F9-CFE1-707522B0E7D0}"/>
                </a:ext>
              </a:extLst>
            </p:cNvPr>
            <p:cNvSpPr txBox="1"/>
            <p:nvPr/>
          </p:nvSpPr>
          <p:spPr>
            <a:xfrm>
              <a:off x="10553769" y="5105854"/>
              <a:ext cx="1083182" cy="276999"/>
            </a:xfrm>
            <a:prstGeom prst="rect">
              <a:avLst/>
            </a:prstGeom>
            <a:noFill/>
          </p:spPr>
          <p:txBody>
            <a:bodyPr wrap="none" rtlCol="0">
              <a:spAutoFit/>
            </a:bodyPr>
            <a:lstStyle/>
            <a:p>
              <a:r>
                <a:rPr lang="en-US" sz="1200">
                  <a:solidFill>
                    <a:srgbClr val="C76205"/>
                  </a:solidFill>
                  <a:latin typeface="Canva Sans"/>
                </a:rPr>
                <a:t>False positives</a:t>
              </a:r>
            </a:p>
          </p:txBody>
        </p:sp>
      </p:grpSp>
      <p:sp>
        <p:nvSpPr>
          <p:cNvPr id="4" name="Rectangle 3">
            <a:extLst>
              <a:ext uri="{FF2B5EF4-FFF2-40B4-BE49-F238E27FC236}">
                <a16:creationId xmlns:a16="http://schemas.microsoft.com/office/drawing/2014/main" id="{E164F71A-3A0B-A398-4301-221675A0DF72}"/>
              </a:ext>
            </a:extLst>
          </p:cNvPr>
          <p:cNvSpPr/>
          <p:nvPr/>
        </p:nvSpPr>
        <p:spPr>
          <a:xfrm>
            <a:off x="517949" y="461778"/>
            <a:ext cx="436555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5D8C837A-7B2B-FE2D-2FDF-D547D1BD3229}"/>
              </a:ext>
            </a:extLst>
          </p:cNvPr>
          <p:cNvSpPr>
            <a:spLocks noGrp="1"/>
          </p:cNvSpPr>
          <p:nvPr>
            <p:ph type="title"/>
          </p:nvPr>
        </p:nvSpPr>
        <p:spPr>
          <a:xfrm>
            <a:off x="517949" y="461778"/>
            <a:ext cx="4725222" cy="1078422"/>
          </a:xfrm>
        </p:spPr>
        <p:txBody>
          <a:bodyPr>
            <a:normAutofit/>
          </a:bodyPr>
          <a:lstStyle/>
          <a:p>
            <a:r>
              <a:rPr lang="en-US" sz="4000" dirty="0">
                <a:solidFill>
                  <a:schemeClr val="bg1"/>
                </a:solidFill>
                <a:latin typeface="Canva Sans"/>
              </a:rPr>
              <a:t>Lake Walker</a:t>
            </a:r>
            <a:endParaRPr lang="en-US" dirty="0">
              <a:solidFill>
                <a:schemeClr val="bg1"/>
              </a:solidFill>
              <a:latin typeface="Canva Sans"/>
            </a:endParaRPr>
          </a:p>
        </p:txBody>
      </p:sp>
      <p:grpSp>
        <p:nvGrpSpPr>
          <p:cNvPr id="14" name="Group 13">
            <a:extLst>
              <a:ext uri="{FF2B5EF4-FFF2-40B4-BE49-F238E27FC236}">
                <a16:creationId xmlns:a16="http://schemas.microsoft.com/office/drawing/2014/main" id="{907F37DE-ADB1-CD1B-21C7-150B0233F601}"/>
              </a:ext>
            </a:extLst>
          </p:cNvPr>
          <p:cNvGrpSpPr/>
          <p:nvPr/>
        </p:nvGrpSpPr>
        <p:grpSpPr>
          <a:xfrm>
            <a:off x="532064" y="2698402"/>
            <a:ext cx="9096574" cy="2648442"/>
            <a:chOff x="364690" y="3339219"/>
            <a:chExt cx="9096574" cy="2648442"/>
          </a:xfrm>
        </p:grpSpPr>
        <p:pic>
          <p:nvPicPr>
            <p:cNvPr id="6" name="Picture 5" descr="A graph showing the growth of a number of people&#10;&#10;Description automatically generated with medium confidence">
              <a:extLst>
                <a:ext uri="{FF2B5EF4-FFF2-40B4-BE49-F238E27FC236}">
                  <a16:creationId xmlns:a16="http://schemas.microsoft.com/office/drawing/2014/main" id="{664D48A1-F047-6F27-DE38-C8E7B9418ACD}"/>
                </a:ext>
              </a:extLst>
            </p:cNvPr>
            <p:cNvPicPr>
              <a:picLocks noChangeAspect="1"/>
            </p:cNvPicPr>
            <p:nvPr/>
          </p:nvPicPr>
          <p:blipFill rotWithShape="1">
            <a:blip r:embed="rId5">
              <a:extLst>
                <a:ext uri="{28A0092B-C50C-407E-A947-70E740481C1C}">
                  <a14:useLocalDpi xmlns:a14="http://schemas.microsoft.com/office/drawing/2010/main" val="0"/>
                </a:ext>
              </a:extLst>
            </a:blip>
            <a:srcRect t="7271" r="5996" b="6904"/>
            <a:stretch/>
          </p:blipFill>
          <p:spPr>
            <a:xfrm>
              <a:off x="364690" y="3518781"/>
              <a:ext cx="9096574" cy="2468880"/>
            </a:xfrm>
            <a:prstGeom prst="rect">
              <a:avLst/>
            </a:prstGeom>
          </p:spPr>
        </p:pic>
        <p:sp>
          <p:nvSpPr>
            <p:cNvPr id="13" name="Rectangle 12">
              <a:extLst>
                <a:ext uri="{FF2B5EF4-FFF2-40B4-BE49-F238E27FC236}">
                  <a16:creationId xmlns:a16="http://schemas.microsoft.com/office/drawing/2014/main" id="{65D51003-598F-99F0-D241-3775DBCC64F0}"/>
                </a:ext>
              </a:extLst>
            </p:cNvPr>
            <p:cNvSpPr/>
            <p:nvPr/>
          </p:nvSpPr>
          <p:spPr>
            <a:xfrm>
              <a:off x="2750832" y="3339219"/>
              <a:ext cx="1034981" cy="6832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8796AA2C-E2A0-39B3-4518-909AC72F1E14}"/>
              </a:ext>
            </a:extLst>
          </p:cNvPr>
          <p:cNvSpPr txBox="1"/>
          <p:nvPr/>
        </p:nvSpPr>
        <p:spPr>
          <a:xfrm>
            <a:off x="516669" y="1719762"/>
            <a:ext cx="5349798" cy="738664"/>
          </a:xfrm>
          <a:prstGeom prst="rect">
            <a:avLst/>
          </a:prstGeom>
          <a:noFill/>
        </p:spPr>
        <p:txBody>
          <a:bodyPr wrap="none" rtlCol="0">
            <a:spAutoFit/>
          </a:bodyPr>
          <a:lstStyle/>
          <a:p>
            <a:r>
              <a:rPr lang="en-US" sz="2400" dirty="0"/>
              <a:t>Has a decreasing trend in terms of area</a:t>
            </a:r>
          </a:p>
          <a:p>
            <a:endParaRPr lang="en-US" dirty="0"/>
          </a:p>
        </p:txBody>
      </p:sp>
    </p:spTree>
    <p:extLst>
      <p:ext uri="{BB962C8B-B14F-4D97-AF65-F5344CB8AC3E}">
        <p14:creationId xmlns:p14="http://schemas.microsoft.com/office/powerpoint/2010/main" val="172982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856FB1-18CC-5C82-7D55-D8C5520BEC74}"/>
              </a:ext>
            </a:extLst>
          </p:cNvPr>
          <p:cNvGrpSpPr/>
          <p:nvPr/>
        </p:nvGrpSpPr>
        <p:grpSpPr>
          <a:xfrm>
            <a:off x="1248660" y="3796465"/>
            <a:ext cx="9275908" cy="2810524"/>
            <a:chOff x="980173" y="3866083"/>
            <a:chExt cx="9275908" cy="2810524"/>
          </a:xfrm>
        </p:grpSpPr>
        <p:pic>
          <p:nvPicPr>
            <p:cNvPr id="5" name="Picture 4" descr="A graph with green lines&#10;&#10;Description automatically generated">
              <a:extLst>
                <a:ext uri="{FF2B5EF4-FFF2-40B4-BE49-F238E27FC236}">
                  <a16:creationId xmlns:a16="http://schemas.microsoft.com/office/drawing/2014/main" id="{10ADC785-04D0-79D8-2402-B04CF53504E3}"/>
                </a:ext>
              </a:extLst>
            </p:cNvPr>
            <p:cNvPicPr>
              <a:picLocks noChangeAspect="1"/>
            </p:cNvPicPr>
            <p:nvPr/>
          </p:nvPicPr>
          <p:blipFill rotWithShape="1">
            <a:blip r:embed="rId4">
              <a:extLst>
                <a:ext uri="{28A0092B-C50C-407E-A947-70E740481C1C}">
                  <a14:useLocalDpi xmlns:a14="http://schemas.microsoft.com/office/drawing/2010/main" val="0"/>
                </a:ext>
              </a:extLst>
            </a:blip>
            <a:srcRect t="8315" r="6066" b="7582"/>
            <a:stretch/>
          </p:blipFill>
          <p:spPr>
            <a:xfrm>
              <a:off x="980173" y="4207727"/>
              <a:ext cx="9275908" cy="2468880"/>
            </a:xfrm>
            <a:prstGeom prst="rect">
              <a:avLst/>
            </a:prstGeom>
          </p:spPr>
        </p:pic>
        <p:sp>
          <p:nvSpPr>
            <p:cNvPr id="13" name="Rectangle 12">
              <a:extLst>
                <a:ext uri="{FF2B5EF4-FFF2-40B4-BE49-F238E27FC236}">
                  <a16:creationId xmlns:a16="http://schemas.microsoft.com/office/drawing/2014/main" id="{E2E5B123-188B-2473-5B59-FFE0099BA644}"/>
                </a:ext>
              </a:extLst>
            </p:cNvPr>
            <p:cNvSpPr/>
            <p:nvPr/>
          </p:nvSpPr>
          <p:spPr>
            <a:xfrm>
              <a:off x="3443936" y="3866083"/>
              <a:ext cx="1034981" cy="6832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4BA3111-7BD3-4EBA-04EF-C2ACEBCCA50E}"/>
              </a:ext>
            </a:extLst>
          </p:cNvPr>
          <p:cNvGrpSpPr>
            <a:grpSpLocks noChangeAspect="1"/>
          </p:cNvGrpSpPr>
          <p:nvPr/>
        </p:nvGrpSpPr>
        <p:grpSpPr>
          <a:xfrm>
            <a:off x="6017238" y="461778"/>
            <a:ext cx="7193982" cy="4157885"/>
            <a:chOff x="4998018" y="473006"/>
            <a:chExt cx="7193982" cy="3693083"/>
          </a:xfrm>
        </p:grpSpPr>
        <p:grpSp>
          <p:nvGrpSpPr>
            <p:cNvPr id="10" name="Group 9">
              <a:extLst>
                <a:ext uri="{FF2B5EF4-FFF2-40B4-BE49-F238E27FC236}">
                  <a16:creationId xmlns:a16="http://schemas.microsoft.com/office/drawing/2014/main" id="{DB148323-5F68-6AA5-BF4D-5EE68B471642}"/>
                </a:ext>
              </a:extLst>
            </p:cNvPr>
            <p:cNvGrpSpPr/>
            <p:nvPr/>
          </p:nvGrpSpPr>
          <p:grpSpPr>
            <a:xfrm>
              <a:off x="4998018" y="473006"/>
              <a:ext cx="7193982" cy="3677872"/>
              <a:chOff x="1006077" y="811934"/>
              <a:chExt cx="7193982" cy="3677872"/>
            </a:xfrm>
          </p:grpSpPr>
          <p:pic>
            <p:nvPicPr>
              <p:cNvPr id="9" name="mono">
                <a:hlinkClick r:id="" action="ppaction://media"/>
                <a:extLst>
                  <a:ext uri="{FF2B5EF4-FFF2-40B4-BE49-F238E27FC236}">
                    <a16:creationId xmlns:a16="http://schemas.microsoft.com/office/drawing/2014/main" id="{9569B53F-5E65-14B3-30E8-7F744854C9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3029" y="873579"/>
                <a:ext cx="6100078" cy="3431294"/>
              </a:xfrm>
              <a:prstGeom prst="rect">
                <a:avLst/>
              </a:prstGeom>
            </p:spPr>
          </p:pic>
          <p:sp>
            <p:nvSpPr>
              <p:cNvPr id="6" name="Rectangle 5">
                <a:extLst>
                  <a:ext uri="{FF2B5EF4-FFF2-40B4-BE49-F238E27FC236}">
                    <a16:creationId xmlns:a16="http://schemas.microsoft.com/office/drawing/2014/main" id="{110360F5-7483-3452-24FA-064912B6C720}"/>
                  </a:ext>
                </a:extLst>
              </p:cNvPr>
              <p:cNvSpPr/>
              <p:nvPr/>
            </p:nvSpPr>
            <p:spPr>
              <a:xfrm>
                <a:off x="1006077" y="873578"/>
                <a:ext cx="1416818" cy="35545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02461A-BD2B-E466-56FF-E6A77F5010A1}"/>
                  </a:ext>
                </a:extLst>
              </p:cNvPr>
              <p:cNvSpPr/>
              <p:nvPr/>
            </p:nvSpPr>
            <p:spPr>
              <a:xfrm>
                <a:off x="6783241" y="811934"/>
                <a:ext cx="1416818" cy="35545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972E20-9121-37F7-5B51-A5D5A53679FA}"/>
                  </a:ext>
                </a:extLst>
              </p:cNvPr>
              <p:cNvSpPr/>
              <p:nvPr/>
            </p:nvSpPr>
            <p:spPr>
              <a:xfrm>
                <a:off x="2042908" y="4269657"/>
                <a:ext cx="4994890" cy="220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912C7FD-935B-520D-DB21-8E6C825F4752}"/>
                </a:ext>
              </a:extLst>
            </p:cNvPr>
            <p:cNvSpPr txBox="1"/>
            <p:nvPr/>
          </p:nvSpPr>
          <p:spPr>
            <a:xfrm>
              <a:off x="7407876" y="3889090"/>
              <a:ext cx="1278170" cy="276999"/>
            </a:xfrm>
            <a:prstGeom prst="rect">
              <a:avLst/>
            </a:prstGeom>
            <a:noFill/>
          </p:spPr>
          <p:txBody>
            <a:bodyPr wrap="none" rtlCol="0">
              <a:spAutoFit/>
            </a:bodyPr>
            <a:lstStyle/>
            <a:p>
              <a:r>
                <a:rPr lang="en-US" sz="1200" dirty="0">
                  <a:solidFill>
                    <a:srgbClr val="34827B"/>
                  </a:solidFill>
                  <a:latin typeface="Canva Sans"/>
                </a:rPr>
                <a:t>Correct detection</a:t>
              </a:r>
            </a:p>
          </p:txBody>
        </p:sp>
        <p:sp>
          <p:nvSpPr>
            <p:cNvPr id="3" name="TextBox 2">
              <a:extLst>
                <a:ext uri="{FF2B5EF4-FFF2-40B4-BE49-F238E27FC236}">
                  <a16:creationId xmlns:a16="http://schemas.microsoft.com/office/drawing/2014/main" id="{9AEA7871-DA7F-61D2-99F4-C802BC8B9A8F}"/>
                </a:ext>
              </a:extLst>
            </p:cNvPr>
            <p:cNvSpPr txBox="1"/>
            <p:nvPr/>
          </p:nvSpPr>
          <p:spPr>
            <a:xfrm>
              <a:off x="8698960" y="3889089"/>
              <a:ext cx="1083182" cy="276999"/>
            </a:xfrm>
            <a:prstGeom prst="rect">
              <a:avLst/>
            </a:prstGeom>
            <a:noFill/>
          </p:spPr>
          <p:txBody>
            <a:bodyPr wrap="none" rtlCol="0">
              <a:spAutoFit/>
            </a:bodyPr>
            <a:lstStyle/>
            <a:p>
              <a:r>
                <a:rPr lang="en-US" sz="1200" dirty="0">
                  <a:solidFill>
                    <a:srgbClr val="C76205"/>
                  </a:solidFill>
                  <a:latin typeface="Canva Sans"/>
                </a:rPr>
                <a:t>False positives</a:t>
              </a:r>
            </a:p>
          </p:txBody>
        </p:sp>
      </p:grpSp>
      <p:sp>
        <p:nvSpPr>
          <p:cNvPr id="11" name="Rectangle 10">
            <a:extLst>
              <a:ext uri="{FF2B5EF4-FFF2-40B4-BE49-F238E27FC236}">
                <a16:creationId xmlns:a16="http://schemas.microsoft.com/office/drawing/2014/main" id="{29679612-D15F-5BA6-9340-580D56BF79FA}"/>
              </a:ext>
            </a:extLst>
          </p:cNvPr>
          <p:cNvSpPr/>
          <p:nvPr/>
        </p:nvSpPr>
        <p:spPr>
          <a:xfrm>
            <a:off x="517949" y="461778"/>
            <a:ext cx="436555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6AAF31F4-518F-B4FE-B91B-F6E4DCDC7B45}"/>
              </a:ext>
            </a:extLst>
          </p:cNvPr>
          <p:cNvSpPr>
            <a:spLocks noGrp="1"/>
          </p:cNvSpPr>
          <p:nvPr>
            <p:ph type="title"/>
          </p:nvPr>
        </p:nvSpPr>
        <p:spPr>
          <a:xfrm>
            <a:off x="517949" y="461778"/>
            <a:ext cx="4725222" cy="1078422"/>
          </a:xfrm>
        </p:spPr>
        <p:txBody>
          <a:bodyPr>
            <a:normAutofit/>
          </a:bodyPr>
          <a:lstStyle/>
          <a:p>
            <a:r>
              <a:rPr lang="en-US" sz="4000" dirty="0">
                <a:solidFill>
                  <a:schemeClr val="bg1"/>
                </a:solidFill>
                <a:latin typeface="Canva Sans"/>
              </a:rPr>
              <a:t>Lake Mono</a:t>
            </a:r>
            <a:endParaRPr lang="en-US" dirty="0">
              <a:solidFill>
                <a:schemeClr val="bg1"/>
              </a:solidFill>
              <a:latin typeface="Canva Sans"/>
            </a:endParaRPr>
          </a:p>
        </p:txBody>
      </p:sp>
      <p:sp>
        <p:nvSpPr>
          <p:cNvPr id="17" name="TextBox 16">
            <a:extLst>
              <a:ext uri="{FF2B5EF4-FFF2-40B4-BE49-F238E27FC236}">
                <a16:creationId xmlns:a16="http://schemas.microsoft.com/office/drawing/2014/main" id="{215C32D9-B24C-EF3A-6FCC-633A5D195BDE}"/>
              </a:ext>
            </a:extLst>
          </p:cNvPr>
          <p:cNvSpPr txBox="1"/>
          <p:nvPr/>
        </p:nvSpPr>
        <p:spPr>
          <a:xfrm>
            <a:off x="517949" y="1734164"/>
            <a:ext cx="4846583" cy="738664"/>
          </a:xfrm>
          <a:prstGeom prst="rect">
            <a:avLst/>
          </a:prstGeom>
          <a:noFill/>
        </p:spPr>
        <p:txBody>
          <a:bodyPr wrap="none" rtlCol="0">
            <a:spAutoFit/>
          </a:bodyPr>
          <a:lstStyle/>
          <a:p>
            <a:r>
              <a:rPr lang="en-US" sz="2400" dirty="0">
                <a:latin typeface="Canva Sans"/>
              </a:rPr>
              <a:t>It contains small bodies of land inside</a:t>
            </a:r>
          </a:p>
          <a:p>
            <a:endParaRPr lang="en-US" dirty="0"/>
          </a:p>
        </p:txBody>
      </p:sp>
    </p:spTree>
    <p:extLst>
      <p:ext uri="{BB962C8B-B14F-4D97-AF65-F5344CB8AC3E}">
        <p14:creationId xmlns:p14="http://schemas.microsoft.com/office/powerpoint/2010/main" val="396269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a flooded area&#10;&#10;Description automatically generated">
            <a:extLst>
              <a:ext uri="{FF2B5EF4-FFF2-40B4-BE49-F238E27FC236}">
                <a16:creationId xmlns:a16="http://schemas.microsoft.com/office/drawing/2014/main" id="{F7FEA0A5-1639-42E8-8F98-A6A49FDA9B92}"/>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3" name="Rectangle 2">
            <a:extLst>
              <a:ext uri="{FF2B5EF4-FFF2-40B4-BE49-F238E27FC236}">
                <a16:creationId xmlns:a16="http://schemas.microsoft.com/office/drawing/2014/main" id="{D7B1CCA7-E951-49E0-B9BF-D0949646F692}"/>
              </a:ext>
            </a:extLst>
          </p:cNvPr>
          <p:cNvSpPr/>
          <p:nvPr/>
        </p:nvSpPr>
        <p:spPr>
          <a:xfrm>
            <a:off x="0" y="485775"/>
            <a:ext cx="742950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A240D-1B5E-FAE7-2EF6-229F37C74A72}"/>
              </a:ext>
            </a:extLst>
          </p:cNvPr>
          <p:cNvSpPr>
            <a:spLocks noGrp="1"/>
          </p:cNvSpPr>
          <p:nvPr>
            <p:ph type="title"/>
          </p:nvPr>
        </p:nvSpPr>
        <p:spPr/>
        <p:txBody>
          <a:bodyPr>
            <a:normAutofit/>
          </a:bodyPr>
          <a:lstStyle/>
          <a:p>
            <a:pPr>
              <a:tabLst>
                <a:tab pos="1604963" algn="l"/>
              </a:tabLst>
            </a:pPr>
            <a:r>
              <a:rPr lang="en-US" sz="4000" dirty="0">
                <a:solidFill>
                  <a:schemeClr val="bg1"/>
                </a:solidFill>
                <a:latin typeface="Canva Sans"/>
              </a:rPr>
              <a:t>Water – a destructive force</a:t>
            </a:r>
          </a:p>
        </p:txBody>
      </p:sp>
      <p:sp>
        <p:nvSpPr>
          <p:cNvPr id="8" name="TextBox 7">
            <a:extLst>
              <a:ext uri="{FF2B5EF4-FFF2-40B4-BE49-F238E27FC236}">
                <a16:creationId xmlns:a16="http://schemas.microsoft.com/office/drawing/2014/main" id="{0AC3CA3B-66DD-44B0-B17F-87CBB0AAB2B9}"/>
              </a:ext>
            </a:extLst>
          </p:cNvPr>
          <p:cNvSpPr txBox="1"/>
          <p:nvPr/>
        </p:nvSpPr>
        <p:spPr>
          <a:xfrm>
            <a:off x="10952480" y="6492875"/>
            <a:ext cx="1239520" cy="307777"/>
          </a:xfrm>
          <a:prstGeom prst="rect">
            <a:avLst/>
          </a:prstGeom>
          <a:noFill/>
        </p:spPr>
        <p:txBody>
          <a:bodyPr wrap="square" rtlCol="0">
            <a:spAutoFit/>
          </a:bodyPr>
          <a:lstStyle/>
          <a:p>
            <a:r>
              <a:rPr lang="en-US" sz="1400" dirty="0">
                <a:latin typeface="Helvetica" pitchFamily="2" charset="0"/>
              </a:rPr>
              <a:t>© Yahoo UK</a:t>
            </a:r>
          </a:p>
        </p:txBody>
      </p:sp>
    </p:spTree>
    <p:extLst>
      <p:ext uri="{BB962C8B-B14F-4D97-AF65-F5344CB8AC3E}">
        <p14:creationId xmlns:p14="http://schemas.microsoft.com/office/powerpoint/2010/main" val="9887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erial view of a dam&#10;&#10;Description automatically generated">
            <a:extLst>
              <a:ext uri="{FF2B5EF4-FFF2-40B4-BE49-F238E27FC236}">
                <a16:creationId xmlns:a16="http://schemas.microsoft.com/office/drawing/2014/main" id="{DDAE1D64-2B0B-4AEF-ABCC-9D96EBEF391D}"/>
              </a:ext>
            </a:extLst>
          </p:cNvPr>
          <p:cNvPicPr>
            <a:picLocks noChangeAspect="1"/>
          </p:cNvPicPr>
          <p:nvPr/>
        </p:nvPicPr>
        <p:blipFill rotWithShape="1">
          <a:blip r:embed="rId3">
            <a:extLst>
              <a:ext uri="{28A0092B-C50C-407E-A947-70E740481C1C}">
                <a14:useLocalDpi xmlns:a14="http://schemas.microsoft.com/office/drawing/2010/main" val="0"/>
              </a:ext>
            </a:extLst>
          </a:blip>
          <a:srcRect t="1944" b="17775"/>
          <a:stretch/>
        </p:blipFill>
        <p:spPr>
          <a:xfrm>
            <a:off x="0" y="0"/>
            <a:ext cx="12191999" cy="6858000"/>
          </a:xfrm>
          <a:prstGeom prst="rect">
            <a:avLst/>
          </a:prstGeom>
        </p:spPr>
      </p:pic>
      <p:sp>
        <p:nvSpPr>
          <p:cNvPr id="9" name="Rectangle 8">
            <a:extLst>
              <a:ext uri="{FF2B5EF4-FFF2-40B4-BE49-F238E27FC236}">
                <a16:creationId xmlns:a16="http://schemas.microsoft.com/office/drawing/2014/main" id="{BC65210C-2E86-44A9-9F34-8270E7AFEC32}"/>
              </a:ext>
            </a:extLst>
          </p:cNvPr>
          <p:cNvSpPr/>
          <p:nvPr/>
        </p:nvSpPr>
        <p:spPr>
          <a:xfrm>
            <a:off x="0" y="485775"/>
            <a:ext cx="742950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A240D-1B5E-FAE7-2EF6-229F37C74A72}"/>
              </a:ext>
            </a:extLst>
          </p:cNvPr>
          <p:cNvSpPr>
            <a:spLocks noGrp="1"/>
          </p:cNvSpPr>
          <p:nvPr>
            <p:ph type="title"/>
          </p:nvPr>
        </p:nvSpPr>
        <p:spPr/>
        <p:txBody>
          <a:bodyPr>
            <a:normAutofit/>
          </a:bodyPr>
          <a:lstStyle/>
          <a:p>
            <a:pPr>
              <a:tabLst>
                <a:tab pos="1604963" algn="l"/>
              </a:tabLst>
            </a:pPr>
            <a:r>
              <a:rPr lang="en-US" sz="4000" dirty="0">
                <a:solidFill>
                  <a:schemeClr val="bg1"/>
                </a:solidFill>
                <a:latin typeface="Canva Sans"/>
              </a:rPr>
              <a:t>Space is at a premium</a:t>
            </a:r>
          </a:p>
        </p:txBody>
      </p:sp>
      <p:sp>
        <p:nvSpPr>
          <p:cNvPr id="8" name="TextBox 7">
            <a:extLst>
              <a:ext uri="{FF2B5EF4-FFF2-40B4-BE49-F238E27FC236}">
                <a16:creationId xmlns:a16="http://schemas.microsoft.com/office/drawing/2014/main" id="{0AC3CA3B-66DD-44B0-B17F-87CBB0AAB2B9}"/>
              </a:ext>
            </a:extLst>
          </p:cNvPr>
          <p:cNvSpPr txBox="1"/>
          <p:nvPr/>
        </p:nvSpPr>
        <p:spPr>
          <a:xfrm>
            <a:off x="10020300" y="6492875"/>
            <a:ext cx="2171700" cy="307777"/>
          </a:xfrm>
          <a:prstGeom prst="rect">
            <a:avLst/>
          </a:prstGeom>
          <a:noFill/>
        </p:spPr>
        <p:txBody>
          <a:bodyPr wrap="square" rtlCol="0">
            <a:spAutoFit/>
          </a:bodyPr>
          <a:lstStyle/>
          <a:p>
            <a:r>
              <a:rPr lang="en-US" sz="1400" dirty="0">
                <a:latin typeface="Helvetica" pitchFamily="2" charset="0"/>
              </a:rPr>
              <a:t>© Civil Engineer Society </a:t>
            </a:r>
          </a:p>
        </p:txBody>
      </p:sp>
    </p:spTree>
    <p:extLst>
      <p:ext uri="{BB962C8B-B14F-4D97-AF65-F5344CB8AC3E}">
        <p14:creationId xmlns:p14="http://schemas.microsoft.com/office/powerpoint/2010/main" val="363554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C6B98-6A08-4ACD-B34B-E5E9DF23C9F5}"/>
              </a:ext>
            </a:extLst>
          </p:cNvPr>
          <p:cNvSpPr>
            <a:spLocks noGrp="1"/>
          </p:cNvSpPr>
          <p:nvPr>
            <p:ph idx="1"/>
          </p:nvPr>
        </p:nvSpPr>
        <p:spPr/>
        <p:txBody>
          <a:bodyPr>
            <a:normAutofit/>
          </a:bodyPr>
          <a:lstStyle/>
          <a:p>
            <a:pPr marL="0" indent="0">
              <a:buNone/>
            </a:pPr>
            <a:r>
              <a:rPr lang="en-US" sz="2400" dirty="0">
                <a:latin typeface="Canva Sans"/>
              </a:rPr>
              <a:t>To check if water levels are historically…</a:t>
            </a:r>
          </a:p>
          <a:p>
            <a:r>
              <a:rPr lang="en-US" sz="2400" dirty="0">
                <a:latin typeface="Canva Sans"/>
              </a:rPr>
              <a:t>sufficient to support crop irrigation</a:t>
            </a:r>
          </a:p>
          <a:p>
            <a:r>
              <a:rPr lang="en-US" sz="2400" dirty="0">
                <a:latin typeface="Canva Sans"/>
              </a:rPr>
              <a:t>outside of a new urban development</a:t>
            </a:r>
          </a:p>
          <a:p>
            <a:r>
              <a:rPr lang="en-US" sz="2400" dirty="0">
                <a:latin typeface="Canva Sans"/>
              </a:rPr>
              <a:t>trending up or down</a:t>
            </a:r>
          </a:p>
          <a:p>
            <a:endParaRPr lang="en-US" sz="2400" dirty="0">
              <a:latin typeface="Canva Sans"/>
            </a:endParaRPr>
          </a:p>
          <a:p>
            <a:endParaRPr lang="en-US" sz="2400" dirty="0">
              <a:latin typeface="Canva Sans"/>
            </a:endParaRPr>
          </a:p>
          <a:p>
            <a:endParaRPr lang="en-US" sz="2400" dirty="0">
              <a:latin typeface="Canva Sans"/>
            </a:endParaRPr>
          </a:p>
          <a:p>
            <a:endParaRPr lang="en-US" sz="2400" dirty="0">
              <a:latin typeface="Canva Sans"/>
            </a:endParaRPr>
          </a:p>
        </p:txBody>
      </p:sp>
      <p:sp>
        <p:nvSpPr>
          <p:cNvPr id="8" name="Title 1">
            <a:extLst>
              <a:ext uri="{FF2B5EF4-FFF2-40B4-BE49-F238E27FC236}">
                <a16:creationId xmlns:a16="http://schemas.microsoft.com/office/drawing/2014/main" id="{2CE18843-155F-F064-286C-CF3D72BE6651}"/>
              </a:ext>
            </a:extLst>
          </p:cNvPr>
          <p:cNvSpPr txBox="1">
            <a:spLocks/>
          </p:cNvSpPr>
          <p:nvPr/>
        </p:nvSpPr>
        <p:spPr>
          <a:xfrm>
            <a:off x="932474" y="463029"/>
            <a:ext cx="6211275" cy="1078422"/>
          </a:xfrm>
          <a:prstGeom prst="rect">
            <a:avLst/>
          </a:prstGeom>
          <a:solidFill>
            <a:srgbClr val="3A887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Canva Sans"/>
              </a:rPr>
              <a:t>A need for water monitoring</a:t>
            </a:r>
          </a:p>
        </p:txBody>
      </p:sp>
      <p:pic>
        <p:nvPicPr>
          <p:cNvPr id="13" name="Picture 12" descr="A small box in a lake&#10;&#10;Description automatically generated with medium confidence">
            <a:extLst>
              <a:ext uri="{FF2B5EF4-FFF2-40B4-BE49-F238E27FC236}">
                <a16:creationId xmlns:a16="http://schemas.microsoft.com/office/drawing/2014/main" id="{ECCB4DA6-F973-4727-BECD-507F1D2580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591" t="25055" b="8291"/>
          <a:stretch/>
        </p:blipFill>
        <p:spPr>
          <a:xfrm>
            <a:off x="7653020" y="438938"/>
            <a:ext cx="4029709" cy="5392886"/>
          </a:xfrm>
          <a:prstGeom prst="rect">
            <a:avLst/>
          </a:prstGeom>
        </p:spPr>
      </p:pic>
      <p:sp>
        <p:nvSpPr>
          <p:cNvPr id="20" name="Content Placeholder 2">
            <a:extLst>
              <a:ext uri="{FF2B5EF4-FFF2-40B4-BE49-F238E27FC236}">
                <a16:creationId xmlns:a16="http://schemas.microsoft.com/office/drawing/2014/main" id="{1EA7F5F9-B2AE-4018-AA9F-E0949823A570}"/>
              </a:ext>
            </a:extLst>
          </p:cNvPr>
          <p:cNvSpPr txBox="1">
            <a:spLocks/>
          </p:cNvSpPr>
          <p:nvPr/>
        </p:nvSpPr>
        <p:spPr>
          <a:xfrm>
            <a:off x="1552234" y="4396105"/>
            <a:ext cx="4452326" cy="1078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latin typeface="Canva Sans"/>
              </a:rPr>
              <a:t>See the evolution of a waterbody</a:t>
            </a:r>
          </a:p>
          <a:p>
            <a:pPr marL="0" indent="0" algn="ctr">
              <a:buFont typeface="Arial" panose="020B0604020202020204" pitchFamily="34" charset="0"/>
              <a:buNone/>
            </a:pPr>
            <a:r>
              <a:rPr lang="en-US" sz="2400" b="1">
                <a:latin typeface="Canva Sans"/>
              </a:rPr>
              <a:t>in a hassle-free manner</a:t>
            </a:r>
          </a:p>
          <a:p>
            <a:endParaRPr lang="en-US" sz="2400">
              <a:latin typeface="Canva Sans"/>
            </a:endParaRPr>
          </a:p>
          <a:p>
            <a:endParaRPr lang="en-US" sz="2400">
              <a:latin typeface="Canva Sans"/>
            </a:endParaRPr>
          </a:p>
          <a:p>
            <a:endParaRPr lang="en-US" sz="2400">
              <a:latin typeface="Canva Sans"/>
            </a:endParaRPr>
          </a:p>
          <a:p>
            <a:endParaRPr lang="en-US" sz="2400">
              <a:latin typeface="Canva Sans"/>
            </a:endParaRPr>
          </a:p>
        </p:txBody>
      </p:sp>
    </p:spTree>
    <p:extLst>
      <p:ext uri="{BB962C8B-B14F-4D97-AF65-F5344CB8AC3E}">
        <p14:creationId xmlns:p14="http://schemas.microsoft.com/office/powerpoint/2010/main" val="34734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65B9C5-8C37-4C27-F26A-BF125EF2EEF0}"/>
              </a:ext>
            </a:extLst>
          </p:cNvPr>
          <p:cNvSpPr/>
          <p:nvPr/>
        </p:nvSpPr>
        <p:spPr>
          <a:xfrm>
            <a:off x="3365902" y="429768"/>
            <a:ext cx="5516841" cy="1028700"/>
          </a:xfrm>
          <a:prstGeom prst="rect">
            <a:avLst/>
          </a:prstGeom>
          <a:solidFill>
            <a:srgbClr val="3A88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6" name="Group 25">
            <a:extLst>
              <a:ext uri="{FF2B5EF4-FFF2-40B4-BE49-F238E27FC236}">
                <a16:creationId xmlns:a16="http://schemas.microsoft.com/office/drawing/2014/main" id="{DE4C5429-A85C-2AA9-5F0F-39D66ED57D67}"/>
              </a:ext>
            </a:extLst>
          </p:cNvPr>
          <p:cNvGrpSpPr>
            <a:grpSpLocks noChangeAspect="1"/>
          </p:cNvGrpSpPr>
          <p:nvPr/>
        </p:nvGrpSpPr>
        <p:grpSpPr>
          <a:xfrm>
            <a:off x="1424914" y="1669314"/>
            <a:ext cx="9398816" cy="5008512"/>
            <a:chOff x="600351" y="1115690"/>
            <a:chExt cx="10619548" cy="5447036"/>
          </a:xfrm>
        </p:grpSpPr>
        <p:grpSp>
          <p:nvGrpSpPr>
            <p:cNvPr id="17" name="Group 16">
              <a:extLst>
                <a:ext uri="{FF2B5EF4-FFF2-40B4-BE49-F238E27FC236}">
                  <a16:creationId xmlns:a16="http://schemas.microsoft.com/office/drawing/2014/main" id="{DA2DC3E1-61D5-3002-BED4-3DAC454467CA}"/>
                </a:ext>
              </a:extLst>
            </p:cNvPr>
            <p:cNvGrpSpPr/>
            <p:nvPr/>
          </p:nvGrpSpPr>
          <p:grpSpPr>
            <a:xfrm>
              <a:off x="1562101" y="1143000"/>
              <a:ext cx="8907242" cy="5419726"/>
              <a:chOff x="2114184" y="1047750"/>
              <a:chExt cx="8174183" cy="5381626"/>
            </a:xfrm>
          </p:grpSpPr>
          <p:pic>
            <p:nvPicPr>
              <p:cNvPr id="10" name="Picture 9">
                <a:extLst>
                  <a:ext uri="{FF2B5EF4-FFF2-40B4-BE49-F238E27FC236}">
                    <a16:creationId xmlns:a16="http://schemas.microsoft.com/office/drawing/2014/main" id="{8A881522-A486-9B1A-D76F-D7BD640C82D2}"/>
                  </a:ext>
                </a:extLst>
              </p:cNvPr>
              <p:cNvPicPr>
                <a:picLocks noChangeAspect="1"/>
              </p:cNvPicPr>
              <p:nvPr/>
            </p:nvPicPr>
            <p:blipFill rotWithShape="1">
              <a:blip r:embed="rId3"/>
              <a:srcRect t="3406" b="3795"/>
              <a:stretch/>
            </p:blipFill>
            <p:spPr>
              <a:xfrm>
                <a:off x="2114184" y="1047750"/>
                <a:ext cx="8174183" cy="5381626"/>
              </a:xfrm>
              <a:prstGeom prst="rect">
                <a:avLst/>
              </a:prstGeom>
            </p:spPr>
          </p:pic>
          <p:pic>
            <p:nvPicPr>
              <p:cNvPr id="7" name="Picture 6" descr="A red location pin with a black circle&#10;&#10;Description automatically generated">
                <a:extLst>
                  <a:ext uri="{FF2B5EF4-FFF2-40B4-BE49-F238E27FC236}">
                    <a16:creationId xmlns:a16="http://schemas.microsoft.com/office/drawing/2014/main" id="{C1C4BCCC-1951-7685-C431-16CFCA628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1650" y="5416717"/>
                <a:ext cx="273176" cy="273176"/>
              </a:xfrm>
              <a:prstGeom prst="rect">
                <a:avLst/>
              </a:prstGeom>
            </p:spPr>
          </p:pic>
          <p:pic>
            <p:nvPicPr>
              <p:cNvPr id="11" name="Picture 10" descr="A red location pin with a black circle&#10;&#10;Description automatically generated">
                <a:extLst>
                  <a:ext uri="{FF2B5EF4-FFF2-40B4-BE49-F238E27FC236}">
                    <a16:creationId xmlns:a16="http://schemas.microsoft.com/office/drawing/2014/main" id="{8FB3AA43-FEFC-53A6-76AB-C2E9E86AD7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1658" y="3573714"/>
                <a:ext cx="273176" cy="273176"/>
              </a:xfrm>
              <a:prstGeom prst="rect">
                <a:avLst/>
              </a:prstGeom>
            </p:spPr>
          </p:pic>
          <p:pic>
            <p:nvPicPr>
              <p:cNvPr id="8" name="Picture 7" descr="A red location pin with a black circle&#10;&#10;Description automatically generated">
                <a:extLst>
                  <a:ext uri="{FF2B5EF4-FFF2-40B4-BE49-F238E27FC236}">
                    <a16:creationId xmlns:a16="http://schemas.microsoft.com/office/drawing/2014/main" id="{37F6EBF6-44BF-E00E-BA9A-44F73E2C96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1720" y="3657767"/>
                <a:ext cx="273176" cy="273176"/>
              </a:xfrm>
              <a:prstGeom prst="rect">
                <a:avLst/>
              </a:prstGeom>
            </p:spPr>
          </p:pic>
          <p:pic>
            <p:nvPicPr>
              <p:cNvPr id="13" name="Picture 12" descr="A red location pin with a black circle&#10;&#10;Description automatically generated">
                <a:extLst>
                  <a:ext uri="{FF2B5EF4-FFF2-40B4-BE49-F238E27FC236}">
                    <a16:creationId xmlns:a16="http://schemas.microsoft.com/office/drawing/2014/main" id="{ACCF574B-3DC2-B537-ACB7-F134E4633D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296" y="5342556"/>
                <a:ext cx="273176" cy="273176"/>
              </a:xfrm>
              <a:prstGeom prst="rect">
                <a:avLst/>
              </a:prstGeom>
            </p:spPr>
          </p:pic>
        </p:grpSp>
        <p:pic>
          <p:nvPicPr>
            <p:cNvPr id="12" name="Picture 11">
              <a:extLst>
                <a:ext uri="{FF2B5EF4-FFF2-40B4-BE49-F238E27FC236}">
                  <a16:creationId xmlns:a16="http://schemas.microsoft.com/office/drawing/2014/main" id="{FCF0523B-1048-403F-1EF6-B149C0A69C38}"/>
                </a:ext>
              </a:extLst>
            </p:cNvPr>
            <p:cNvPicPr>
              <a:picLocks noChangeAspect="1"/>
            </p:cNvPicPr>
            <p:nvPr/>
          </p:nvPicPr>
          <p:blipFill>
            <a:blip r:embed="rId5"/>
            <a:stretch>
              <a:fillRect/>
            </a:stretch>
          </p:blipFill>
          <p:spPr>
            <a:xfrm>
              <a:off x="9654311" y="2476359"/>
              <a:ext cx="1565588" cy="2991853"/>
            </a:xfrm>
            <a:prstGeom prst="rect">
              <a:avLst/>
            </a:prstGeom>
          </p:spPr>
        </p:pic>
        <p:pic>
          <p:nvPicPr>
            <p:cNvPr id="14" name="Picture 13">
              <a:extLst>
                <a:ext uri="{FF2B5EF4-FFF2-40B4-BE49-F238E27FC236}">
                  <a16:creationId xmlns:a16="http://schemas.microsoft.com/office/drawing/2014/main" id="{867932D8-8F9C-9899-FA5C-EFE5CE838BE7}"/>
                </a:ext>
              </a:extLst>
            </p:cNvPr>
            <p:cNvPicPr>
              <a:picLocks noChangeAspect="1"/>
            </p:cNvPicPr>
            <p:nvPr/>
          </p:nvPicPr>
          <p:blipFill>
            <a:blip r:embed="rId6"/>
            <a:stretch>
              <a:fillRect/>
            </a:stretch>
          </p:blipFill>
          <p:spPr>
            <a:xfrm>
              <a:off x="4752830" y="4436888"/>
              <a:ext cx="2330116" cy="2016794"/>
            </a:xfrm>
            <a:prstGeom prst="rect">
              <a:avLst/>
            </a:prstGeom>
          </p:spPr>
        </p:pic>
        <p:pic>
          <p:nvPicPr>
            <p:cNvPr id="15" name="Picture 14">
              <a:extLst>
                <a:ext uri="{FF2B5EF4-FFF2-40B4-BE49-F238E27FC236}">
                  <a16:creationId xmlns:a16="http://schemas.microsoft.com/office/drawing/2014/main" id="{8A056686-4611-897C-2069-16D6AD160CEE}"/>
                </a:ext>
              </a:extLst>
            </p:cNvPr>
            <p:cNvPicPr>
              <a:picLocks noChangeAspect="1"/>
            </p:cNvPicPr>
            <p:nvPr/>
          </p:nvPicPr>
          <p:blipFill>
            <a:blip r:embed="rId7"/>
            <a:stretch>
              <a:fillRect/>
            </a:stretch>
          </p:blipFill>
          <p:spPr>
            <a:xfrm>
              <a:off x="600351" y="4112133"/>
              <a:ext cx="2589798" cy="1844844"/>
            </a:xfrm>
            <a:prstGeom prst="rect">
              <a:avLst/>
            </a:prstGeom>
          </p:spPr>
        </p:pic>
        <p:pic>
          <p:nvPicPr>
            <p:cNvPr id="16" name="Picture 15">
              <a:extLst>
                <a:ext uri="{FF2B5EF4-FFF2-40B4-BE49-F238E27FC236}">
                  <a16:creationId xmlns:a16="http://schemas.microsoft.com/office/drawing/2014/main" id="{FA5CD7B0-5118-AD6D-31AF-C97F782ABC69}"/>
                </a:ext>
              </a:extLst>
            </p:cNvPr>
            <p:cNvPicPr>
              <a:picLocks noChangeAspect="1"/>
            </p:cNvPicPr>
            <p:nvPr/>
          </p:nvPicPr>
          <p:blipFill>
            <a:blip r:embed="rId8"/>
            <a:stretch>
              <a:fillRect/>
            </a:stretch>
          </p:blipFill>
          <p:spPr>
            <a:xfrm>
              <a:off x="3422241" y="1463004"/>
              <a:ext cx="1436521" cy="2742109"/>
            </a:xfrm>
            <a:prstGeom prst="rect">
              <a:avLst/>
            </a:prstGeom>
          </p:spPr>
        </p:pic>
        <p:sp>
          <p:nvSpPr>
            <p:cNvPr id="18" name="TextBox 17">
              <a:extLst>
                <a:ext uri="{FF2B5EF4-FFF2-40B4-BE49-F238E27FC236}">
                  <a16:creationId xmlns:a16="http://schemas.microsoft.com/office/drawing/2014/main" id="{D1F49512-CFCE-CA27-E297-5AC36D24F634}"/>
                </a:ext>
              </a:extLst>
            </p:cNvPr>
            <p:cNvSpPr txBox="1"/>
            <p:nvPr/>
          </p:nvSpPr>
          <p:spPr>
            <a:xfrm>
              <a:off x="5387934" y="4091415"/>
              <a:ext cx="1059906" cy="369332"/>
            </a:xfrm>
            <a:prstGeom prst="rect">
              <a:avLst/>
            </a:prstGeom>
            <a:noFill/>
          </p:spPr>
          <p:txBody>
            <a:bodyPr wrap="none" rtlCol="0">
              <a:spAutoFit/>
            </a:bodyPr>
            <a:lstStyle/>
            <a:p>
              <a:r>
                <a:rPr lang="en-US" dirty="0">
                  <a:highlight>
                    <a:srgbClr val="C0C0C0"/>
                  </a:highlight>
                  <a:latin typeface="Canva Sans"/>
                  <a:cs typeface="Helvetica" panose="020B0604020202020204" pitchFamily="34" charset="0"/>
                </a:rPr>
                <a:t>Melincué</a:t>
              </a:r>
            </a:p>
          </p:txBody>
        </p:sp>
        <p:sp>
          <p:nvSpPr>
            <p:cNvPr id="20" name="TextBox 19">
              <a:extLst>
                <a:ext uri="{FF2B5EF4-FFF2-40B4-BE49-F238E27FC236}">
                  <a16:creationId xmlns:a16="http://schemas.microsoft.com/office/drawing/2014/main" id="{8761F562-3921-BC13-DA3F-6B5A80D89A12}"/>
                </a:ext>
              </a:extLst>
            </p:cNvPr>
            <p:cNvSpPr txBox="1"/>
            <p:nvPr/>
          </p:nvSpPr>
          <p:spPr>
            <a:xfrm>
              <a:off x="1478260" y="3757986"/>
              <a:ext cx="747321" cy="369332"/>
            </a:xfrm>
            <a:prstGeom prst="rect">
              <a:avLst/>
            </a:prstGeom>
            <a:noFill/>
          </p:spPr>
          <p:txBody>
            <a:bodyPr wrap="none" rtlCol="0">
              <a:spAutoFit/>
            </a:bodyPr>
            <a:lstStyle/>
            <a:p>
              <a:r>
                <a:rPr lang="en-US" dirty="0">
                  <a:highlight>
                    <a:srgbClr val="C0C0C0"/>
                  </a:highlight>
                  <a:latin typeface="Canva Sans"/>
                  <a:cs typeface="Helvetica" panose="020B0604020202020204" pitchFamily="34" charset="0"/>
                </a:rPr>
                <a:t>Mono</a:t>
              </a:r>
            </a:p>
          </p:txBody>
        </p:sp>
        <p:sp>
          <p:nvSpPr>
            <p:cNvPr id="21" name="TextBox 20">
              <a:extLst>
                <a:ext uri="{FF2B5EF4-FFF2-40B4-BE49-F238E27FC236}">
                  <a16:creationId xmlns:a16="http://schemas.microsoft.com/office/drawing/2014/main" id="{03F80286-8E09-89D2-E4C0-D90BAE312B6D}"/>
                </a:ext>
              </a:extLst>
            </p:cNvPr>
            <p:cNvSpPr txBox="1"/>
            <p:nvPr/>
          </p:nvSpPr>
          <p:spPr>
            <a:xfrm>
              <a:off x="3792198" y="1115690"/>
              <a:ext cx="837665" cy="369332"/>
            </a:xfrm>
            <a:prstGeom prst="rect">
              <a:avLst/>
            </a:prstGeom>
            <a:noFill/>
          </p:spPr>
          <p:txBody>
            <a:bodyPr wrap="none" rtlCol="0">
              <a:spAutoFit/>
            </a:bodyPr>
            <a:lstStyle/>
            <a:p>
              <a:r>
                <a:rPr lang="en-US" dirty="0">
                  <a:highlight>
                    <a:srgbClr val="C0C0C0"/>
                  </a:highlight>
                  <a:latin typeface="Canva Sans"/>
                  <a:cs typeface="Helvetica" panose="020B0604020202020204" pitchFamily="34" charset="0"/>
                </a:rPr>
                <a:t>Walker</a:t>
              </a:r>
            </a:p>
          </p:txBody>
        </p:sp>
        <p:sp>
          <p:nvSpPr>
            <p:cNvPr id="22" name="TextBox 21">
              <a:extLst>
                <a:ext uri="{FF2B5EF4-FFF2-40B4-BE49-F238E27FC236}">
                  <a16:creationId xmlns:a16="http://schemas.microsoft.com/office/drawing/2014/main" id="{ED8C9A43-8891-77BB-AF84-AADE0DAF006F}"/>
                </a:ext>
              </a:extLst>
            </p:cNvPr>
            <p:cNvSpPr txBox="1"/>
            <p:nvPr/>
          </p:nvSpPr>
          <p:spPr>
            <a:xfrm>
              <a:off x="10003460" y="2133371"/>
              <a:ext cx="867289" cy="369332"/>
            </a:xfrm>
            <a:prstGeom prst="rect">
              <a:avLst/>
            </a:prstGeom>
            <a:noFill/>
          </p:spPr>
          <p:txBody>
            <a:bodyPr wrap="none" rtlCol="0">
              <a:spAutoFit/>
            </a:bodyPr>
            <a:lstStyle/>
            <a:p>
              <a:r>
                <a:rPr lang="en-US" dirty="0">
                  <a:highlight>
                    <a:srgbClr val="C0C0C0"/>
                  </a:highlight>
                  <a:latin typeface="Canva Sans"/>
                  <a:cs typeface="Helvetica" panose="020B0604020202020204" pitchFamily="34" charset="0"/>
                </a:rPr>
                <a:t>George</a:t>
              </a:r>
            </a:p>
          </p:txBody>
        </p:sp>
      </p:grpSp>
      <p:sp>
        <p:nvSpPr>
          <p:cNvPr id="23" name="Title 1">
            <a:extLst>
              <a:ext uri="{FF2B5EF4-FFF2-40B4-BE49-F238E27FC236}">
                <a16:creationId xmlns:a16="http://schemas.microsoft.com/office/drawing/2014/main" id="{45724BEF-5A60-AAA5-226F-44BCA7EABCD7}"/>
              </a:ext>
            </a:extLst>
          </p:cNvPr>
          <p:cNvSpPr>
            <a:spLocks noGrp="1"/>
          </p:cNvSpPr>
          <p:nvPr>
            <p:ph type="title"/>
          </p:nvPr>
        </p:nvSpPr>
        <p:spPr>
          <a:xfrm>
            <a:off x="3365902" y="429768"/>
            <a:ext cx="5516841" cy="1078422"/>
          </a:xfrm>
          <a:solidFill>
            <a:srgbClr val="3A887F"/>
          </a:solidFill>
        </p:spPr>
        <p:txBody>
          <a:bodyPr>
            <a:noAutofit/>
          </a:bodyPr>
          <a:lstStyle/>
          <a:p>
            <a:pPr algn="ctr"/>
            <a:r>
              <a:rPr lang="en-US" sz="4000" dirty="0">
                <a:solidFill>
                  <a:schemeClr val="bg1"/>
                </a:solidFill>
                <a:latin typeface="Canva Sans"/>
              </a:rPr>
              <a:t>Analyzed Seasonal Lakes</a:t>
            </a:r>
          </a:p>
        </p:txBody>
      </p:sp>
    </p:spTree>
    <p:extLst>
      <p:ext uri="{BB962C8B-B14F-4D97-AF65-F5344CB8AC3E}">
        <p14:creationId xmlns:p14="http://schemas.microsoft.com/office/powerpoint/2010/main" val="390496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73E31D1-EAC5-6908-E2CC-89EE37DAF593}"/>
              </a:ext>
            </a:extLst>
          </p:cNvPr>
          <p:cNvGrpSpPr/>
          <p:nvPr/>
        </p:nvGrpSpPr>
        <p:grpSpPr>
          <a:xfrm>
            <a:off x="517949" y="2525534"/>
            <a:ext cx="9142439" cy="2871548"/>
            <a:chOff x="340758" y="2525533"/>
            <a:chExt cx="9142439" cy="2871548"/>
          </a:xfrm>
        </p:grpSpPr>
        <p:pic>
          <p:nvPicPr>
            <p:cNvPr id="5" name="Picture 4" descr="A blue line with black text&#10;&#10;Description automatically generated">
              <a:extLst>
                <a:ext uri="{FF2B5EF4-FFF2-40B4-BE49-F238E27FC236}">
                  <a16:creationId xmlns:a16="http://schemas.microsoft.com/office/drawing/2014/main" id="{61A0C631-134D-D77A-2F83-50526D7AD865}"/>
                </a:ext>
              </a:extLst>
            </p:cNvPr>
            <p:cNvPicPr>
              <a:picLocks noChangeAspect="1"/>
            </p:cNvPicPr>
            <p:nvPr/>
          </p:nvPicPr>
          <p:blipFill rotWithShape="1">
            <a:blip r:embed="rId5">
              <a:extLst>
                <a:ext uri="{28A0092B-C50C-407E-A947-70E740481C1C}">
                  <a14:useLocalDpi xmlns:a14="http://schemas.microsoft.com/office/drawing/2010/main" val="0"/>
                </a:ext>
              </a:extLst>
            </a:blip>
            <a:srcRect t="8315" r="5804" b="6118"/>
            <a:stretch/>
          </p:blipFill>
          <p:spPr>
            <a:xfrm>
              <a:off x="340758" y="2928201"/>
              <a:ext cx="9142439" cy="2468880"/>
            </a:xfrm>
            <a:prstGeom prst="rect">
              <a:avLst/>
            </a:prstGeom>
          </p:spPr>
        </p:pic>
        <p:sp>
          <p:nvSpPr>
            <p:cNvPr id="18" name="Rectangle 17">
              <a:extLst>
                <a:ext uri="{FF2B5EF4-FFF2-40B4-BE49-F238E27FC236}">
                  <a16:creationId xmlns:a16="http://schemas.microsoft.com/office/drawing/2014/main" id="{0B995197-C9C8-E8C9-464B-79FF8887321B}"/>
                </a:ext>
              </a:extLst>
            </p:cNvPr>
            <p:cNvSpPr/>
            <p:nvPr/>
          </p:nvSpPr>
          <p:spPr>
            <a:xfrm>
              <a:off x="2718851" y="2525533"/>
              <a:ext cx="1034981" cy="6832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22F18D2-2532-BCA9-4246-25E4B98981D8}"/>
              </a:ext>
            </a:extLst>
          </p:cNvPr>
          <p:cNvGrpSpPr>
            <a:grpSpLocks noChangeAspect="1"/>
          </p:cNvGrpSpPr>
          <p:nvPr/>
        </p:nvGrpSpPr>
        <p:grpSpPr>
          <a:xfrm>
            <a:off x="9355427" y="976128"/>
            <a:ext cx="2683054" cy="4906926"/>
            <a:chOff x="4539461" y="415171"/>
            <a:chExt cx="3244057" cy="5915686"/>
          </a:xfrm>
        </p:grpSpPr>
        <p:grpSp>
          <p:nvGrpSpPr>
            <p:cNvPr id="12" name="Group 11">
              <a:extLst>
                <a:ext uri="{FF2B5EF4-FFF2-40B4-BE49-F238E27FC236}">
                  <a16:creationId xmlns:a16="http://schemas.microsoft.com/office/drawing/2014/main" id="{BFB0459A-2C7A-A6B8-9D80-7AE1C0679C02}"/>
                </a:ext>
              </a:extLst>
            </p:cNvPr>
            <p:cNvGrpSpPr/>
            <p:nvPr/>
          </p:nvGrpSpPr>
          <p:grpSpPr>
            <a:xfrm>
              <a:off x="4539461" y="415171"/>
              <a:ext cx="3244057" cy="5902422"/>
              <a:chOff x="4539461" y="415171"/>
              <a:chExt cx="3244057" cy="5902422"/>
            </a:xfrm>
          </p:grpSpPr>
          <p:sp>
            <p:nvSpPr>
              <p:cNvPr id="8" name="Rectangle 7">
                <a:extLst>
                  <a:ext uri="{FF2B5EF4-FFF2-40B4-BE49-F238E27FC236}">
                    <a16:creationId xmlns:a16="http://schemas.microsoft.com/office/drawing/2014/main" id="{EF5E2F4B-0ACB-6531-999D-7EC15550428A}"/>
                  </a:ext>
                </a:extLst>
              </p:cNvPr>
              <p:cNvSpPr/>
              <p:nvPr/>
            </p:nvSpPr>
            <p:spPr>
              <a:xfrm>
                <a:off x="4674740" y="415171"/>
                <a:ext cx="3108778" cy="2504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7D68574-BB98-DF51-7135-9319EC7A776C}"/>
                  </a:ext>
                </a:extLst>
              </p:cNvPr>
              <p:cNvGrpSpPr/>
              <p:nvPr/>
            </p:nvGrpSpPr>
            <p:grpSpPr>
              <a:xfrm>
                <a:off x="4539461" y="665642"/>
                <a:ext cx="3190405" cy="5651951"/>
                <a:chOff x="4539461" y="665642"/>
                <a:chExt cx="3190405" cy="5651951"/>
              </a:xfrm>
            </p:grpSpPr>
            <p:pic>
              <p:nvPicPr>
                <p:cNvPr id="4" name="george">
                  <a:hlinkClick r:id="" action="ppaction://media"/>
                  <a:extLst>
                    <a:ext uri="{FF2B5EF4-FFF2-40B4-BE49-F238E27FC236}">
                      <a16:creationId xmlns:a16="http://schemas.microsoft.com/office/drawing/2014/main" id="{8FA6D3ED-5B98-B9B7-75AC-79000C8D24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41611" y="665642"/>
                  <a:ext cx="3108778" cy="5526716"/>
                </a:xfrm>
                <a:prstGeom prst="rect">
                  <a:avLst/>
                </a:prstGeom>
              </p:spPr>
            </p:pic>
            <p:sp>
              <p:nvSpPr>
                <p:cNvPr id="6" name="Rectangle 5">
                  <a:extLst>
                    <a:ext uri="{FF2B5EF4-FFF2-40B4-BE49-F238E27FC236}">
                      <a16:creationId xmlns:a16="http://schemas.microsoft.com/office/drawing/2014/main" id="{29A5515B-6C5D-F387-B869-8B43F6E7CE7F}"/>
                    </a:ext>
                  </a:extLst>
                </p:cNvPr>
                <p:cNvSpPr/>
                <p:nvPr/>
              </p:nvSpPr>
              <p:spPr>
                <a:xfrm>
                  <a:off x="4539461" y="665642"/>
                  <a:ext cx="133131" cy="55267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DC81E04-5249-FC9C-5FC8-1160453487F1}"/>
                    </a:ext>
                  </a:extLst>
                </p:cNvPr>
                <p:cNvSpPr/>
                <p:nvPr/>
              </p:nvSpPr>
              <p:spPr>
                <a:xfrm>
                  <a:off x="7506986" y="665642"/>
                  <a:ext cx="222880" cy="55267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DD6CE2-F950-F506-256E-4615872BE861}"/>
                    </a:ext>
                  </a:extLst>
                </p:cNvPr>
                <p:cNvSpPr/>
                <p:nvPr/>
              </p:nvSpPr>
              <p:spPr>
                <a:xfrm>
                  <a:off x="4608175" y="6067122"/>
                  <a:ext cx="3108778" cy="2504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D8CBAA4-386C-508C-CE7E-615E07359D21}"/>
                  </a:ext>
                </a:extLst>
              </p:cNvPr>
              <p:cNvSpPr/>
              <p:nvPr/>
            </p:nvSpPr>
            <p:spPr>
              <a:xfrm>
                <a:off x="4674737" y="560955"/>
                <a:ext cx="2842521" cy="1252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0571E383-FFC8-B7B8-F04C-91D3AAC83E0E}"/>
                </a:ext>
              </a:extLst>
            </p:cNvPr>
            <p:cNvSpPr txBox="1"/>
            <p:nvPr/>
          </p:nvSpPr>
          <p:spPr>
            <a:xfrm>
              <a:off x="4708683" y="6053858"/>
              <a:ext cx="1278170" cy="276999"/>
            </a:xfrm>
            <a:prstGeom prst="rect">
              <a:avLst/>
            </a:prstGeom>
            <a:noFill/>
          </p:spPr>
          <p:txBody>
            <a:bodyPr wrap="none" rtlCol="0">
              <a:spAutoFit/>
            </a:bodyPr>
            <a:lstStyle/>
            <a:p>
              <a:r>
                <a:rPr lang="en-US" sz="1200" dirty="0">
                  <a:solidFill>
                    <a:srgbClr val="34827B"/>
                  </a:solidFill>
                  <a:latin typeface="Canva Sans"/>
                </a:rPr>
                <a:t>Correct detection</a:t>
              </a:r>
            </a:p>
          </p:txBody>
        </p:sp>
        <p:sp>
          <p:nvSpPr>
            <p:cNvPr id="14" name="TextBox 13">
              <a:extLst>
                <a:ext uri="{FF2B5EF4-FFF2-40B4-BE49-F238E27FC236}">
                  <a16:creationId xmlns:a16="http://schemas.microsoft.com/office/drawing/2014/main" id="{A46D032D-D9FF-958A-ED60-29BBDA4BED08}"/>
                </a:ext>
              </a:extLst>
            </p:cNvPr>
            <p:cNvSpPr txBox="1"/>
            <p:nvPr/>
          </p:nvSpPr>
          <p:spPr>
            <a:xfrm>
              <a:off x="6229128" y="6053858"/>
              <a:ext cx="1083182" cy="276999"/>
            </a:xfrm>
            <a:prstGeom prst="rect">
              <a:avLst/>
            </a:prstGeom>
            <a:noFill/>
          </p:spPr>
          <p:txBody>
            <a:bodyPr wrap="none" rtlCol="0">
              <a:spAutoFit/>
            </a:bodyPr>
            <a:lstStyle/>
            <a:p>
              <a:r>
                <a:rPr lang="en-US" sz="1200" dirty="0">
                  <a:solidFill>
                    <a:srgbClr val="C76205"/>
                  </a:solidFill>
                  <a:latin typeface="Canva Sans"/>
                </a:rPr>
                <a:t>False positives</a:t>
              </a:r>
            </a:p>
          </p:txBody>
        </p:sp>
      </p:grpSp>
      <p:sp>
        <p:nvSpPr>
          <p:cNvPr id="16" name="Rectangle 15">
            <a:extLst>
              <a:ext uri="{FF2B5EF4-FFF2-40B4-BE49-F238E27FC236}">
                <a16:creationId xmlns:a16="http://schemas.microsoft.com/office/drawing/2014/main" id="{C4F919F8-E8CD-3CF3-1437-B55222636043}"/>
              </a:ext>
            </a:extLst>
          </p:cNvPr>
          <p:cNvSpPr/>
          <p:nvPr/>
        </p:nvSpPr>
        <p:spPr>
          <a:xfrm>
            <a:off x="517949" y="461778"/>
            <a:ext cx="4365550"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92B06212-1233-8D2A-3728-86BD4727181C}"/>
              </a:ext>
            </a:extLst>
          </p:cNvPr>
          <p:cNvSpPr>
            <a:spLocks noGrp="1"/>
          </p:cNvSpPr>
          <p:nvPr>
            <p:ph type="title"/>
          </p:nvPr>
        </p:nvSpPr>
        <p:spPr>
          <a:xfrm>
            <a:off x="517949" y="461778"/>
            <a:ext cx="4725222" cy="1078422"/>
          </a:xfrm>
        </p:spPr>
        <p:txBody>
          <a:bodyPr>
            <a:normAutofit/>
          </a:bodyPr>
          <a:lstStyle/>
          <a:p>
            <a:r>
              <a:rPr lang="en-US" sz="4000" dirty="0">
                <a:solidFill>
                  <a:schemeClr val="bg1"/>
                </a:solidFill>
                <a:latin typeface="Canva Sans"/>
              </a:rPr>
              <a:t>Lake George</a:t>
            </a:r>
            <a:endParaRPr lang="en-US" dirty="0">
              <a:solidFill>
                <a:schemeClr val="bg1"/>
              </a:solidFill>
              <a:latin typeface="Canva Sans"/>
            </a:endParaRPr>
          </a:p>
        </p:txBody>
      </p:sp>
      <p:sp>
        <p:nvSpPr>
          <p:cNvPr id="2" name="TextBox 1">
            <a:extLst>
              <a:ext uri="{FF2B5EF4-FFF2-40B4-BE49-F238E27FC236}">
                <a16:creationId xmlns:a16="http://schemas.microsoft.com/office/drawing/2014/main" id="{B28DB2C5-8AFC-0B2F-B44E-36E19C6D128C}"/>
              </a:ext>
            </a:extLst>
          </p:cNvPr>
          <p:cNvSpPr txBox="1"/>
          <p:nvPr/>
        </p:nvSpPr>
        <p:spPr>
          <a:xfrm>
            <a:off x="517949" y="1734164"/>
            <a:ext cx="4433906" cy="738664"/>
          </a:xfrm>
          <a:prstGeom prst="rect">
            <a:avLst/>
          </a:prstGeom>
          <a:noFill/>
        </p:spPr>
        <p:txBody>
          <a:bodyPr wrap="none" rtlCol="0">
            <a:spAutoFit/>
          </a:bodyPr>
          <a:lstStyle/>
          <a:p>
            <a:r>
              <a:rPr lang="en-US" sz="2400" dirty="0">
                <a:latin typeface="Canva Sans"/>
              </a:rPr>
              <a:t>Became empty for several periods</a:t>
            </a:r>
          </a:p>
          <a:p>
            <a:endParaRPr lang="en-US" dirty="0"/>
          </a:p>
        </p:txBody>
      </p:sp>
      <p:cxnSp>
        <p:nvCxnSpPr>
          <p:cNvPr id="23" name="Straight Connector 22">
            <a:extLst>
              <a:ext uri="{FF2B5EF4-FFF2-40B4-BE49-F238E27FC236}">
                <a16:creationId xmlns:a16="http://schemas.microsoft.com/office/drawing/2014/main" id="{391C964D-134C-392B-7924-27465F8501AC}"/>
              </a:ext>
            </a:extLst>
          </p:cNvPr>
          <p:cNvCxnSpPr>
            <a:cxnSpLocks/>
          </p:cNvCxnSpPr>
          <p:nvPr/>
        </p:nvCxnSpPr>
        <p:spPr>
          <a:xfrm>
            <a:off x="1165609" y="3627456"/>
            <a:ext cx="8189818" cy="0"/>
          </a:xfrm>
          <a:prstGeom prst="line">
            <a:avLst/>
          </a:prstGeom>
          <a:ln w="9525">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4E92BE6-9E2C-5C47-39CF-F11DF59841CF}"/>
              </a:ext>
            </a:extLst>
          </p:cNvPr>
          <p:cNvSpPr txBox="1"/>
          <p:nvPr/>
        </p:nvSpPr>
        <p:spPr>
          <a:xfrm>
            <a:off x="6997089" y="3291364"/>
            <a:ext cx="2206053" cy="369332"/>
          </a:xfrm>
          <a:prstGeom prst="rect">
            <a:avLst/>
          </a:prstGeom>
          <a:noFill/>
        </p:spPr>
        <p:txBody>
          <a:bodyPr wrap="none" rtlCol="0">
            <a:spAutoFit/>
          </a:bodyPr>
          <a:lstStyle/>
          <a:p>
            <a:r>
              <a:rPr lang="en-US" dirty="0">
                <a:solidFill>
                  <a:srgbClr val="C00000"/>
                </a:solidFill>
                <a:latin typeface="Canva Sans"/>
              </a:rPr>
              <a:t>Enschede ~144 sq km</a:t>
            </a:r>
          </a:p>
        </p:txBody>
      </p:sp>
    </p:spTree>
    <p:extLst>
      <p:ext uri="{BB962C8B-B14F-4D97-AF65-F5344CB8AC3E}">
        <p14:creationId xmlns:p14="http://schemas.microsoft.com/office/powerpoint/2010/main" val="419606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900" decel="100000" fill="hold"/>
                                        <p:tgtEl>
                                          <p:spTgt spid="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900" decel="100000" fill="hold"/>
                                        <p:tgtEl>
                                          <p:spTgt spid="2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D408526-015E-B600-9539-11C7574F9624}"/>
              </a:ext>
            </a:extLst>
          </p:cNvPr>
          <p:cNvSpPr/>
          <p:nvPr/>
        </p:nvSpPr>
        <p:spPr>
          <a:xfrm>
            <a:off x="4282271" y="429768"/>
            <a:ext cx="3627455"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sp>
        <p:nvSpPr>
          <p:cNvPr id="46" name="Title 1">
            <a:extLst>
              <a:ext uri="{FF2B5EF4-FFF2-40B4-BE49-F238E27FC236}">
                <a16:creationId xmlns:a16="http://schemas.microsoft.com/office/drawing/2014/main" id="{479B524B-D57E-E2BD-975C-D6B4A8AFD375}"/>
              </a:ext>
            </a:extLst>
          </p:cNvPr>
          <p:cNvSpPr txBox="1">
            <a:spLocks/>
          </p:cNvSpPr>
          <p:nvPr/>
        </p:nvSpPr>
        <p:spPr>
          <a:xfrm>
            <a:off x="4282272" y="429768"/>
            <a:ext cx="3627455" cy="8286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nva Sans"/>
              </a:rPr>
              <a:t>How it works?</a:t>
            </a:r>
          </a:p>
        </p:txBody>
      </p:sp>
      <p:grpSp>
        <p:nvGrpSpPr>
          <p:cNvPr id="206" name="Group 205">
            <a:extLst>
              <a:ext uri="{FF2B5EF4-FFF2-40B4-BE49-F238E27FC236}">
                <a16:creationId xmlns:a16="http://schemas.microsoft.com/office/drawing/2014/main" id="{3632180A-6CA0-9A09-5308-6584F05FF0A7}"/>
              </a:ext>
            </a:extLst>
          </p:cNvPr>
          <p:cNvGrpSpPr/>
          <p:nvPr/>
        </p:nvGrpSpPr>
        <p:grpSpPr>
          <a:xfrm>
            <a:off x="359805" y="1629918"/>
            <a:ext cx="11472386" cy="4953827"/>
            <a:chOff x="673140" y="1458468"/>
            <a:chExt cx="11472386" cy="4953827"/>
          </a:xfrm>
        </p:grpSpPr>
        <p:grpSp>
          <p:nvGrpSpPr>
            <p:cNvPr id="106" name="Group 105">
              <a:extLst>
                <a:ext uri="{FF2B5EF4-FFF2-40B4-BE49-F238E27FC236}">
                  <a16:creationId xmlns:a16="http://schemas.microsoft.com/office/drawing/2014/main" id="{BE5BEDA2-0570-C36D-E705-C42B41D62A76}"/>
                </a:ext>
              </a:extLst>
            </p:cNvPr>
            <p:cNvGrpSpPr/>
            <p:nvPr/>
          </p:nvGrpSpPr>
          <p:grpSpPr>
            <a:xfrm>
              <a:off x="673140" y="1989574"/>
              <a:ext cx="6676394" cy="4422721"/>
              <a:chOff x="681703" y="1681211"/>
              <a:chExt cx="6837571" cy="4729977"/>
            </a:xfrm>
          </p:grpSpPr>
          <p:grpSp>
            <p:nvGrpSpPr>
              <p:cNvPr id="21" name="Group 20">
                <a:extLst>
                  <a:ext uri="{FF2B5EF4-FFF2-40B4-BE49-F238E27FC236}">
                    <a16:creationId xmlns:a16="http://schemas.microsoft.com/office/drawing/2014/main" id="{EF6073ED-661C-B0A2-9E14-BC18A8D0C1FD}"/>
                  </a:ext>
                </a:extLst>
              </p:cNvPr>
              <p:cNvGrpSpPr/>
              <p:nvPr/>
            </p:nvGrpSpPr>
            <p:grpSpPr>
              <a:xfrm>
                <a:off x="1711604" y="1757013"/>
                <a:ext cx="1550096" cy="1986199"/>
                <a:chOff x="829279" y="1475819"/>
                <a:chExt cx="1550096" cy="1986199"/>
              </a:xfrm>
            </p:grpSpPr>
            <p:pic>
              <p:nvPicPr>
                <p:cNvPr id="5" name="Picture 4" descr="A black lake surrounded by mountains&#10;&#10;Description automatically generated">
                  <a:extLst>
                    <a:ext uri="{FF2B5EF4-FFF2-40B4-BE49-F238E27FC236}">
                      <a16:creationId xmlns:a16="http://schemas.microsoft.com/office/drawing/2014/main" id="{40C042F4-B314-A7BD-57B3-567C9615CF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82" y="1475819"/>
                  <a:ext cx="735433" cy="1409897"/>
                </a:xfrm>
                <a:prstGeom prst="rect">
                  <a:avLst/>
                </a:prstGeom>
              </p:spPr>
            </p:pic>
            <p:sp>
              <p:nvSpPr>
                <p:cNvPr id="10" name="TextBox 9">
                  <a:extLst>
                    <a:ext uri="{FF2B5EF4-FFF2-40B4-BE49-F238E27FC236}">
                      <a16:creationId xmlns:a16="http://schemas.microsoft.com/office/drawing/2014/main" id="{468A599F-4BD1-834E-BDDE-8E0B5AC02966}"/>
                    </a:ext>
                  </a:extLst>
                </p:cNvPr>
                <p:cNvSpPr txBox="1"/>
                <p:nvPr/>
              </p:nvSpPr>
              <p:spPr>
                <a:xfrm>
                  <a:off x="829279" y="3165775"/>
                  <a:ext cx="1550096" cy="296243"/>
                </a:xfrm>
                <a:prstGeom prst="rect">
                  <a:avLst/>
                </a:prstGeom>
                <a:noFill/>
              </p:spPr>
              <p:txBody>
                <a:bodyPr wrap="none" rtlCol="0">
                  <a:spAutoFit/>
                </a:bodyPr>
                <a:lstStyle/>
                <a:p>
                  <a:r>
                    <a:rPr lang="en-US" sz="1200" dirty="0">
                      <a:latin typeface="Canva Sans"/>
                    </a:rPr>
                    <a:t>Satellite images (SAT)</a:t>
                  </a:r>
                </a:p>
              </p:txBody>
            </p:sp>
            <p:pic>
              <p:nvPicPr>
                <p:cNvPr id="11" name="Picture 10" descr="A black lake surrounded by mountains&#10;&#10;Description automatically generated">
                  <a:extLst>
                    <a:ext uri="{FF2B5EF4-FFF2-40B4-BE49-F238E27FC236}">
                      <a16:creationId xmlns:a16="http://schemas.microsoft.com/office/drawing/2014/main" id="{26BF52E9-E241-BC20-DB3F-5ADF02DD1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383" y="1628220"/>
                  <a:ext cx="735433" cy="1409897"/>
                </a:xfrm>
                <a:prstGeom prst="rect">
                  <a:avLst/>
                </a:prstGeom>
              </p:spPr>
            </p:pic>
            <p:pic>
              <p:nvPicPr>
                <p:cNvPr id="12" name="Picture 11" descr="A black lake surrounded by mountains&#10;&#10;Description automatically generated">
                  <a:extLst>
                    <a:ext uri="{FF2B5EF4-FFF2-40B4-BE49-F238E27FC236}">
                      <a16:creationId xmlns:a16="http://schemas.microsoft.com/office/drawing/2014/main" id="{B498AF9A-C0E1-E339-A859-A2794FC92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1783" y="1780620"/>
                  <a:ext cx="735433" cy="1409897"/>
                </a:xfrm>
                <a:prstGeom prst="rect">
                  <a:avLst/>
                </a:prstGeom>
              </p:spPr>
            </p:pic>
          </p:grpSp>
          <p:grpSp>
            <p:nvGrpSpPr>
              <p:cNvPr id="20" name="Group 19">
                <a:extLst>
                  <a:ext uri="{FF2B5EF4-FFF2-40B4-BE49-F238E27FC236}">
                    <a16:creationId xmlns:a16="http://schemas.microsoft.com/office/drawing/2014/main" id="{27E9B2CB-B6D6-922F-17CA-A729ABBD2F71}"/>
                  </a:ext>
                </a:extLst>
              </p:cNvPr>
              <p:cNvGrpSpPr/>
              <p:nvPr/>
            </p:nvGrpSpPr>
            <p:grpSpPr>
              <a:xfrm>
                <a:off x="1858057" y="3741111"/>
                <a:ext cx="1338251" cy="1934954"/>
                <a:chOff x="3634599" y="3818783"/>
                <a:chExt cx="1338251" cy="1934954"/>
              </a:xfrm>
            </p:grpSpPr>
            <p:pic>
              <p:nvPicPr>
                <p:cNvPr id="7" name="Picture 6" descr="A black silhouette of a large rock&#10;&#10;Description automatically generated">
                  <a:extLst>
                    <a:ext uri="{FF2B5EF4-FFF2-40B4-BE49-F238E27FC236}">
                      <a16:creationId xmlns:a16="http://schemas.microsoft.com/office/drawing/2014/main" id="{2FB10BC7-8A5D-1562-73BA-506A9426FE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492" y="3818783"/>
                  <a:ext cx="723027" cy="1390437"/>
                </a:xfrm>
                <a:prstGeom prst="rect">
                  <a:avLst/>
                </a:prstGeom>
              </p:spPr>
            </p:pic>
            <p:sp>
              <p:nvSpPr>
                <p:cNvPr id="14" name="TextBox 13">
                  <a:extLst>
                    <a:ext uri="{FF2B5EF4-FFF2-40B4-BE49-F238E27FC236}">
                      <a16:creationId xmlns:a16="http://schemas.microsoft.com/office/drawing/2014/main" id="{190DB457-58AF-6145-648E-F7109BA5C601}"/>
                    </a:ext>
                  </a:extLst>
                </p:cNvPr>
                <p:cNvSpPr txBox="1"/>
                <p:nvPr/>
              </p:nvSpPr>
              <p:spPr>
                <a:xfrm>
                  <a:off x="3634599" y="5457494"/>
                  <a:ext cx="1338251" cy="296243"/>
                </a:xfrm>
                <a:prstGeom prst="rect">
                  <a:avLst/>
                </a:prstGeom>
                <a:noFill/>
              </p:spPr>
              <p:txBody>
                <a:bodyPr wrap="none" rtlCol="0">
                  <a:spAutoFit/>
                </a:bodyPr>
                <a:lstStyle/>
                <a:p>
                  <a:r>
                    <a:rPr lang="en-US" sz="1200" dirty="0">
                      <a:latin typeface="Canva Sans"/>
                    </a:rPr>
                    <a:t>Ground truth (GT)</a:t>
                  </a:r>
                </a:p>
              </p:txBody>
            </p:sp>
            <p:pic>
              <p:nvPicPr>
                <p:cNvPr id="15" name="Picture 14" descr="A black silhouette of a large rock&#10;&#10;Description automatically generated">
                  <a:extLst>
                    <a:ext uri="{FF2B5EF4-FFF2-40B4-BE49-F238E27FC236}">
                      <a16:creationId xmlns:a16="http://schemas.microsoft.com/office/drawing/2014/main" id="{ED6F79B5-B63A-6CFC-55D7-559D23B74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892" y="3971184"/>
                  <a:ext cx="723027" cy="1390437"/>
                </a:xfrm>
                <a:prstGeom prst="rect">
                  <a:avLst/>
                </a:prstGeom>
              </p:spPr>
            </p:pic>
            <p:pic>
              <p:nvPicPr>
                <p:cNvPr id="19" name="Picture 18" descr="A black silhouette of a large rock&#10;&#10;Description automatically generated">
                  <a:extLst>
                    <a:ext uri="{FF2B5EF4-FFF2-40B4-BE49-F238E27FC236}">
                      <a16:creationId xmlns:a16="http://schemas.microsoft.com/office/drawing/2014/main" id="{FDC978AF-E29B-63BD-2D8B-7D582F030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6292" y="4123584"/>
                  <a:ext cx="723027" cy="1390437"/>
                </a:xfrm>
                <a:prstGeom prst="rect">
                  <a:avLst/>
                </a:prstGeom>
              </p:spPr>
            </p:pic>
          </p:grpSp>
          <p:grpSp>
            <p:nvGrpSpPr>
              <p:cNvPr id="34" name="Group 33">
                <a:extLst>
                  <a:ext uri="{FF2B5EF4-FFF2-40B4-BE49-F238E27FC236}">
                    <a16:creationId xmlns:a16="http://schemas.microsoft.com/office/drawing/2014/main" id="{85AA47BB-7C0A-95CB-652D-F74BA8B6603B}"/>
                  </a:ext>
                </a:extLst>
              </p:cNvPr>
              <p:cNvGrpSpPr/>
              <p:nvPr/>
            </p:nvGrpSpPr>
            <p:grpSpPr>
              <a:xfrm>
                <a:off x="681703" y="3372413"/>
                <a:ext cx="940959" cy="1019766"/>
                <a:chOff x="768527" y="2810892"/>
                <a:chExt cx="1265929" cy="1312471"/>
              </a:xfrm>
            </p:grpSpPr>
            <p:sp>
              <p:nvSpPr>
                <p:cNvPr id="23" name="TextBox 22">
                  <a:extLst>
                    <a:ext uri="{FF2B5EF4-FFF2-40B4-BE49-F238E27FC236}">
                      <a16:creationId xmlns:a16="http://schemas.microsoft.com/office/drawing/2014/main" id="{996041A4-FD22-8872-229E-9D7412130F39}"/>
                    </a:ext>
                  </a:extLst>
                </p:cNvPr>
                <p:cNvSpPr txBox="1"/>
                <p:nvPr/>
              </p:nvSpPr>
              <p:spPr>
                <a:xfrm>
                  <a:off x="768527" y="3487911"/>
                  <a:ext cx="1265929" cy="635452"/>
                </a:xfrm>
                <a:prstGeom prst="rect">
                  <a:avLst/>
                </a:prstGeom>
                <a:noFill/>
              </p:spPr>
              <p:txBody>
                <a:bodyPr wrap="none" rtlCol="0">
                  <a:spAutoFit/>
                </a:bodyPr>
                <a:lstStyle/>
                <a:p>
                  <a:pPr algn="ctr"/>
                  <a:r>
                    <a:rPr lang="en-US" sz="1200" dirty="0">
                      <a:latin typeface="Canva Sans"/>
                    </a:rPr>
                    <a:t>Input </a:t>
                  </a:r>
                </a:p>
                <a:p>
                  <a:pPr algn="ctr"/>
                  <a:r>
                    <a:rPr lang="en-US" sz="1200" dirty="0">
                      <a:latin typeface="Canva Sans"/>
                    </a:rPr>
                    <a:t>coordinates</a:t>
                  </a:r>
                </a:p>
              </p:txBody>
            </p:sp>
            <p:pic>
              <p:nvPicPr>
                <p:cNvPr id="25" name="Picture 24" descr="A map with a square and a square with a red line&#10;&#10;Description automatically generated">
                  <a:extLst>
                    <a:ext uri="{FF2B5EF4-FFF2-40B4-BE49-F238E27FC236}">
                      <a16:creationId xmlns:a16="http://schemas.microsoft.com/office/drawing/2014/main" id="{A4C55FD5-0E54-3EC9-B4FC-DDB200601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774" y="2810892"/>
                  <a:ext cx="735433" cy="735434"/>
                </a:xfrm>
                <a:prstGeom prst="rect">
                  <a:avLst/>
                </a:prstGeom>
              </p:spPr>
            </p:pic>
          </p:grpSp>
          <p:sp>
            <p:nvSpPr>
              <p:cNvPr id="28" name="Rectangle 27">
                <a:extLst>
                  <a:ext uri="{FF2B5EF4-FFF2-40B4-BE49-F238E27FC236}">
                    <a16:creationId xmlns:a16="http://schemas.microsoft.com/office/drawing/2014/main" id="{2CBAA16C-C5C6-0D8F-43CC-1A1DC6077962}"/>
                  </a:ext>
                </a:extLst>
              </p:cNvPr>
              <p:cNvSpPr/>
              <p:nvPr/>
            </p:nvSpPr>
            <p:spPr>
              <a:xfrm>
                <a:off x="1718654" y="1681211"/>
                <a:ext cx="1659546" cy="39532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Canva Sans"/>
                </a:endParaRPr>
              </a:p>
            </p:txBody>
          </p:sp>
          <p:sp>
            <p:nvSpPr>
              <p:cNvPr id="36" name="TextBox 35">
                <a:extLst>
                  <a:ext uri="{FF2B5EF4-FFF2-40B4-BE49-F238E27FC236}">
                    <a16:creationId xmlns:a16="http://schemas.microsoft.com/office/drawing/2014/main" id="{18D913DE-B8DE-A774-8309-6B036AD538E0}"/>
                  </a:ext>
                </a:extLst>
              </p:cNvPr>
              <p:cNvSpPr txBox="1"/>
              <p:nvPr/>
            </p:nvSpPr>
            <p:spPr>
              <a:xfrm>
                <a:off x="1131375" y="5675281"/>
                <a:ext cx="2834103" cy="493738"/>
              </a:xfrm>
              <a:prstGeom prst="rect">
                <a:avLst/>
              </a:prstGeom>
              <a:noFill/>
            </p:spPr>
            <p:txBody>
              <a:bodyPr wrap="none" rtlCol="0">
                <a:spAutoFit/>
              </a:bodyPr>
              <a:lstStyle/>
              <a:p>
                <a:pPr algn="ctr"/>
                <a:r>
                  <a:rPr lang="en-US" sz="1200" dirty="0">
                    <a:latin typeface="Canva Sans"/>
                  </a:rPr>
                  <a:t>From 3 satellites between 1984 and 2022</a:t>
                </a:r>
              </a:p>
              <a:p>
                <a:pPr algn="ctr"/>
                <a:r>
                  <a:rPr lang="en-US" sz="1200" dirty="0">
                    <a:latin typeface="Canva Sans"/>
                  </a:rPr>
                  <a:t>Cloud coverage &lt; 20%</a:t>
                </a:r>
              </a:p>
            </p:txBody>
          </p:sp>
          <p:sp>
            <p:nvSpPr>
              <p:cNvPr id="37" name="TextBox 36">
                <a:extLst>
                  <a:ext uri="{FF2B5EF4-FFF2-40B4-BE49-F238E27FC236}">
                    <a16:creationId xmlns:a16="http://schemas.microsoft.com/office/drawing/2014/main" id="{07799ECB-5DE6-E3CF-8DBA-586A68D8D073}"/>
                  </a:ext>
                </a:extLst>
              </p:cNvPr>
              <p:cNvSpPr txBox="1"/>
              <p:nvPr/>
            </p:nvSpPr>
            <p:spPr>
              <a:xfrm>
                <a:off x="3362704" y="3187098"/>
                <a:ext cx="1372033" cy="691233"/>
              </a:xfrm>
              <a:prstGeom prst="rect">
                <a:avLst/>
              </a:prstGeom>
              <a:noFill/>
            </p:spPr>
            <p:txBody>
              <a:bodyPr wrap="square" rtlCol="0">
                <a:spAutoFit/>
              </a:bodyPr>
              <a:lstStyle/>
              <a:p>
                <a:pPr algn="ctr"/>
                <a:r>
                  <a:rPr lang="en-US" sz="1200" dirty="0">
                    <a:latin typeface="Canva Sans"/>
                  </a:rPr>
                  <a:t>Reproject GT and match GT and SAT images by date</a:t>
                </a:r>
              </a:p>
            </p:txBody>
          </p:sp>
          <p:cxnSp>
            <p:nvCxnSpPr>
              <p:cNvPr id="38" name="Connector: Elbow 37">
                <a:extLst>
                  <a:ext uri="{FF2B5EF4-FFF2-40B4-BE49-F238E27FC236}">
                    <a16:creationId xmlns:a16="http://schemas.microsoft.com/office/drawing/2014/main" id="{F22AFF13-CAF9-C10C-7E4D-827601AB7FDC}"/>
                  </a:ext>
                </a:extLst>
              </p:cNvPr>
              <p:cNvCxnSpPr>
                <a:cxnSpLocks/>
                <a:stCxn id="28" idx="3"/>
                <a:endCxn id="51" idx="1"/>
              </p:cNvCxnSpPr>
              <p:nvPr/>
            </p:nvCxnSpPr>
            <p:spPr>
              <a:xfrm flipV="1">
                <a:off x="3378201" y="3654932"/>
                <a:ext cx="1345726" cy="290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91B64B5C-29A2-09A1-98E4-1D68C82525C0}"/>
                  </a:ext>
                </a:extLst>
              </p:cNvPr>
              <p:cNvSpPr txBox="1"/>
              <p:nvPr/>
            </p:nvSpPr>
            <p:spPr>
              <a:xfrm>
                <a:off x="5712320" y="3496536"/>
                <a:ext cx="1308967" cy="691233"/>
              </a:xfrm>
              <a:prstGeom prst="rect">
                <a:avLst/>
              </a:prstGeom>
              <a:noFill/>
            </p:spPr>
            <p:txBody>
              <a:bodyPr wrap="square" rtlCol="0">
                <a:spAutoFit/>
              </a:bodyPr>
              <a:lstStyle/>
              <a:p>
                <a:pPr algn="ctr"/>
                <a:r>
                  <a:rPr lang="en-US" sz="1200" dirty="0">
                    <a:latin typeface="Canva Sans"/>
                  </a:rPr>
                  <a:t>Filter out empty and mislabeled GT images</a:t>
                </a:r>
              </a:p>
            </p:txBody>
          </p:sp>
          <p:grpSp>
            <p:nvGrpSpPr>
              <p:cNvPr id="77" name="Group 76">
                <a:extLst>
                  <a:ext uri="{FF2B5EF4-FFF2-40B4-BE49-F238E27FC236}">
                    <a16:creationId xmlns:a16="http://schemas.microsoft.com/office/drawing/2014/main" id="{B83D69C0-90E2-D224-EC7B-E79E24B4500F}"/>
                  </a:ext>
                </a:extLst>
              </p:cNvPr>
              <p:cNvGrpSpPr/>
              <p:nvPr/>
            </p:nvGrpSpPr>
            <p:grpSpPr>
              <a:xfrm>
                <a:off x="4326808" y="2967381"/>
                <a:ext cx="1822069" cy="2156972"/>
                <a:chOff x="5737902" y="2805631"/>
                <a:chExt cx="1822069" cy="2156972"/>
              </a:xfrm>
            </p:grpSpPr>
            <p:sp>
              <p:nvSpPr>
                <p:cNvPr id="43" name="TextBox 42">
                  <a:extLst>
                    <a:ext uri="{FF2B5EF4-FFF2-40B4-BE49-F238E27FC236}">
                      <a16:creationId xmlns:a16="http://schemas.microsoft.com/office/drawing/2014/main" id="{C54D8FDB-814B-89C6-D779-96314D4A8EE4}"/>
                    </a:ext>
                  </a:extLst>
                </p:cNvPr>
                <p:cNvSpPr txBox="1"/>
                <p:nvPr/>
              </p:nvSpPr>
              <p:spPr>
                <a:xfrm>
                  <a:off x="5737902" y="4468865"/>
                  <a:ext cx="1822069" cy="493738"/>
                </a:xfrm>
                <a:prstGeom prst="rect">
                  <a:avLst/>
                </a:prstGeom>
                <a:noFill/>
              </p:spPr>
              <p:txBody>
                <a:bodyPr wrap="square" rtlCol="0">
                  <a:spAutoFit/>
                </a:bodyPr>
                <a:lstStyle/>
                <a:p>
                  <a:pPr algn="ctr"/>
                  <a:r>
                    <a:rPr lang="en-US" sz="1200" dirty="0">
                      <a:latin typeface="Canva Sans"/>
                    </a:rPr>
                    <a:t>Compute the water index (non-shadow AWEI) </a:t>
                  </a:r>
                </a:p>
              </p:txBody>
            </p:sp>
            <p:pic>
              <p:nvPicPr>
                <p:cNvPr id="51" name="Picture 50" descr="A black hole in a mountain&#10;&#10;Description automatically generated">
                  <a:extLst>
                    <a:ext uri="{FF2B5EF4-FFF2-40B4-BE49-F238E27FC236}">
                      <a16:creationId xmlns:a16="http://schemas.microsoft.com/office/drawing/2014/main" id="{66F3B1ED-042B-3EE6-E8DD-EACAC253B1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5020" y="2805631"/>
                  <a:ext cx="723027" cy="1375101"/>
                </a:xfrm>
                <a:prstGeom prst="rect">
                  <a:avLst/>
                </a:prstGeom>
              </p:spPr>
            </p:pic>
            <p:pic>
              <p:nvPicPr>
                <p:cNvPr id="52" name="Picture 51" descr="A black hole in a mountain&#10;&#10;Description automatically generated">
                  <a:extLst>
                    <a:ext uri="{FF2B5EF4-FFF2-40B4-BE49-F238E27FC236}">
                      <a16:creationId xmlns:a16="http://schemas.microsoft.com/office/drawing/2014/main" id="{EE0D7AD3-A3F1-3CD6-99C2-0D5C019344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7423" y="2958031"/>
                  <a:ext cx="723027" cy="1375101"/>
                </a:xfrm>
                <a:prstGeom prst="rect">
                  <a:avLst/>
                </a:prstGeom>
              </p:spPr>
            </p:pic>
            <p:pic>
              <p:nvPicPr>
                <p:cNvPr id="53" name="Picture 52" descr="A black hole in a mountain&#10;&#10;Description automatically generated">
                  <a:extLst>
                    <a:ext uri="{FF2B5EF4-FFF2-40B4-BE49-F238E27FC236}">
                      <a16:creationId xmlns:a16="http://schemas.microsoft.com/office/drawing/2014/main" id="{39ECF7B7-987D-372B-3420-BF4DEEEF48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9823" y="3110430"/>
                  <a:ext cx="723027" cy="1375101"/>
                </a:xfrm>
                <a:prstGeom prst="rect">
                  <a:avLst/>
                </a:prstGeom>
              </p:spPr>
            </p:pic>
          </p:grpSp>
          <p:cxnSp>
            <p:nvCxnSpPr>
              <p:cNvPr id="79" name="Straight Arrow Connector 78">
                <a:extLst>
                  <a:ext uri="{FF2B5EF4-FFF2-40B4-BE49-F238E27FC236}">
                    <a16:creationId xmlns:a16="http://schemas.microsoft.com/office/drawing/2014/main" id="{8E20E71F-C1DE-2438-B037-66FC17235DFB}"/>
                  </a:ext>
                </a:extLst>
              </p:cNvPr>
              <p:cNvCxnSpPr>
                <a:cxnSpLocks/>
                <a:stCxn id="53" idx="3"/>
                <a:endCxn id="90" idx="1"/>
              </p:cNvCxnSpPr>
              <p:nvPr/>
            </p:nvCxnSpPr>
            <p:spPr>
              <a:xfrm flipV="1">
                <a:off x="5751757" y="3952860"/>
                <a:ext cx="1269531" cy="68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0" name="Picture 89" descr="A blue cylinder with three layers&#10;&#10;Description automatically generated">
                <a:extLst>
                  <a:ext uri="{FF2B5EF4-FFF2-40B4-BE49-F238E27FC236}">
                    <a16:creationId xmlns:a16="http://schemas.microsoft.com/office/drawing/2014/main" id="{F7E5C790-6F23-F0F2-C134-9BE1A0E7E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1287" y="3718686"/>
                <a:ext cx="468347" cy="468348"/>
              </a:xfrm>
              <a:prstGeom prst="rect">
                <a:avLst/>
              </a:prstGeom>
            </p:spPr>
          </p:pic>
          <p:sp>
            <p:nvSpPr>
              <p:cNvPr id="91" name="TextBox 90">
                <a:extLst>
                  <a:ext uri="{FF2B5EF4-FFF2-40B4-BE49-F238E27FC236}">
                    <a16:creationId xmlns:a16="http://schemas.microsoft.com/office/drawing/2014/main" id="{D51E5CEC-7D78-C0A2-75D9-EBB25C25A425}"/>
                  </a:ext>
                </a:extLst>
              </p:cNvPr>
              <p:cNvSpPr txBox="1"/>
              <p:nvPr/>
            </p:nvSpPr>
            <p:spPr>
              <a:xfrm>
                <a:off x="3403867" y="6114945"/>
                <a:ext cx="4115407" cy="296243"/>
              </a:xfrm>
              <a:prstGeom prst="rect">
                <a:avLst/>
              </a:prstGeom>
              <a:noFill/>
            </p:spPr>
            <p:txBody>
              <a:bodyPr wrap="square" rtlCol="0">
                <a:spAutoFit/>
              </a:bodyPr>
              <a:lstStyle/>
              <a:p>
                <a:pPr algn="ctr"/>
                <a:r>
                  <a:rPr lang="en-US" sz="1200" dirty="0">
                    <a:latin typeface="Canva Sans"/>
                  </a:rPr>
                  <a:t>Retrieve matching evaporation and water runoff data</a:t>
                </a:r>
              </a:p>
            </p:txBody>
          </p:sp>
          <p:cxnSp>
            <p:nvCxnSpPr>
              <p:cNvPr id="92" name="Connector: Elbow 91">
                <a:extLst>
                  <a:ext uri="{FF2B5EF4-FFF2-40B4-BE49-F238E27FC236}">
                    <a16:creationId xmlns:a16="http://schemas.microsoft.com/office/drawing/2014/main" id="{E9D1DDB1-A7DD-BB46-3BCD-F12A47500CAF}"/>
                  </a:ext>
                </a:extLst>
              </p:cNvPr>
              <p:cNvCxnSpPr>
                <a:cxnSpLocks/>
                <a:stCxn id="23" idx="2"/>
                <a:endCxn id="90" idx="2"/>
              </p:cNvCxnSpPr>
              <p:nvPr/>
            </p:nvCxnSpPr>
            <p:spPr>
              <a:xfrm rot="5400000" flipH="1" flipV="1">
                <a:off x="4101248" y="1237966"/>
                <a:ext cx="205146" cy="6103279"/>
              </a:xfrm>
              <a:prstGeom prst="bentConnector3">
                <a:avLst>
                  <a:gd name="adj1" fmla="val -97325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C2050F0F-0356-1020-FC86-54505ECBE521}"/>
                  </a:ext>
                </a:extLst>
              </p:cNvPr>
              <p:cNvCxnSpPr>
                <a:cxnSpLocks/>
                <a:stCxn id="25" idx="3"/>
                <a:endCxn id="28" idx="1"/>
              </p:cNvCxnSpPr>
              <p:nvPr/>
            </p:nvCxnSpPr>
            <p:spPr>
              <a:xfrm flipV="1">
                <a:off x="1425503" y="3657833"/>
                <a:ext cx="293151" cy="2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2" name="TextBox 121">
              <a:extLst>
                <a:ext uri="{FF2B5EF4-FFF2-40B4-BE49-F238E27FC236}">
                  <a16:creationId xmlns:a16="http://schemas.microsoft.com/office/drawing/2014/main" id="{CD4B748F-D7A6-8DB1-2AD1-CE1A16CCA140}"/>
                </a:ext>
              </a:extLst>
            </p:cNvPr>
            <p:cNvSpPr txBox="1"/>
            <p:nvPr/>
          </p:nvSpPr>
          <p:spPr>
            <a:xfrm>
              <a:off x="7279028" y="3679567"/>
              <a:ext cx="1278112" cy="830997"/>
            </a:xfrm>
            <a:prstGeom prst="rect">
              <a:avLst/>
            </a:prstGeom>
            <a:noFill/>
          </p:spPr>
          <p:txBody>
            <a:bodyPr wrap="square" rtlCol="0">
              <a:spAutoFit/>
            </a:bodyPr>
            <a:lstStyle/>
            <a:p>
              <a:pPr algn="ctr"/>
              <a:r>
                <a:rPr lang="en-US" sz="1200" dirty="0">
                  <a:latin typeface="Canva Sans"/>
                </a:rPr>
                <a:t>Find the best AWEI threshold on a group of 3 lakes</a:t>
              </a:r>
            </a:p>
          </p:txBody>
        </p:sp>
        <p:grpSp>
          <p:nvGrpSpPr>
            <p:cNvPr id="144" name="Group 143">
              <a:extLst>
                <a:ext uri="{FF2B5EF4-FFF2-40B4-BE49-F238E27FC236}">
                  <a16:creationId xmlns:a16="http://schemas.microsoft.com/office/drawing/2014/main" id="{760B26A5-F3A8-9DEA-DE22-DA2FE3133C98}"/>
                </a:ext>
              </a:extLst>
            </p:cNvPr>
            <p:cNvGrpSpPr/>
            <p:nvPr/>
          </p:nvGrpSpPr>
          <p:grpSpPr>
            <a:xfrm>
              <a:off x="8598705" y="3362210"/>
              <a:ext cx="1345784" cy="1862798"/>
              <a:chOff x="9081268" y="3881689"/>
              <a:chExt cx="1345784" cy="1862798"/>
            </a:xfrm>
          </p:grpSpPr>
          <p:sp>
            <p:nvSpPr>
              <p:cNvPr id="123" name="TextBox 122">
                <a:extLst>
                  <a:ext uri="{FF2B5EF4-FFF2-40B4-BE49-F238E27FC236}">
                    <a16:creationId xmlns:a16="http://schemas.microsoft.com/office/drawing/2014/main" id="{0D88C0AB-2C14-EBAD-78FB-ECA691E06F12}"/>
                  </a:ext>
                </a:extLst>
              </p:cNvPr>
              <p:cNvSpPr txBox="1"/>
              <p:nvPr/>
            </p:nvSpPr>
            <p:spPr>
              <a:xfrm>
                <a:off x="9081268" y="5098156"/>
                <a:ext cx="1345784" cy="646331"/>
              </a:xfrm>
              <a:prstGeom prst="rect">
                <a:avLst/>
              </a:prstGeom>
              <a:noFill/>
            </p:spPr>
            <p:txBody>
              <a:bodyPr wrap="square" rtlCol="0">
                <a:spAutoFit/>
              </a:bodyPr>
              <a:lstStyle/>
              <a:p>
                <a:pPr algn="ctr"/>
                <a:r>
                  <a:rPr lang="en-US" sz="1200" dirty="0">
                    <a:latin typeface="Canva Sans"/>
                  </a:rPr>
                  <a:t>Compute the largest water extent over time</a:t>
                </a:r>
              </a:p>
            </p:txBody>
          </p:sp>
          <p:pic>
            <p:nvPicPr>
              <p:cNvPr id="129" name="Picture 128" descr="A black silhouette of a person&#10;&#10;Description automatically generated">
                <a:extLst>
                  <a:ext uri="{FF2B5EF4-FFF2-40B4-BE49-F238E27FC236}">
                    <a16:creationId xmlns:a16="http://schemas.microsoft.com/office/drawing/2014/main" id="{D84455CF-7A61-0223-F37A-894A8FA34D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1701" y="3881689"/>
                <a:ext cx="583621" cy="1257750"/>
              </a:xfrm>
              <a:prstGeom prst="rect">
                <a:avLst/>
              </a:prstGeom>
            </p:spPr>
          </p:pic>
        </p:grpSp>
        <p:pic>
          <p:nvPicPr>
            <p:cNvPr id="131" name="Picture 130" descr="A black silhouette of a person&#10;&#10;Description automatically generated">
              <a:extLst>
                <a:ext uri="{FF2B5EF4-FFF2-40B4-BE49-F238E27FC236}">
                  <a16:creationId xmlns:a16="http://schemas.microsoft.com/office/drawing/2014/main" id="{3EB9063F-A817-EBB1-7D46-4CC948A75F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4922" y="3306552"/>
              <a:ext cx="715033" cy="1369066"/>
            </a:xfrm>
            <a:prstGeom prst="rect">
              <a:avLst/>
            </a:prstGeom>
          </p:spPr>
        </p:pic>
        <p:cxnSp>
          <p:nvCxnSpPr>
            <p:cNvPr id="132" name="Straight Arrow Connector 131">
              <a:extLst>
                <a:ext uri="{FF2B5EF4-FFF2-40B4-BE49-F238E27FC236}">
                  <a16:creationId xmlns:a16="http://schemas.microsoft.com/office/drawing/2014/main" id="{78470ABF-FF2E-90E2-BE16-3DCDA6E6DA43}"/>
                </a:ext>
              </a:extLst>
            </p:cNvPr>
            <p:cNvCxnSpPr>
              <a:cxnSpLocks/>
              <a:stCxn id="90" idx="3"/>
            </p:cNvCxnSpPr>
            <p:nvPr/>
          </p:nvCxnSpPr>
          <p:spPr>
            <a:xfrm>
              <a:off x="7320593" y="4113658"/>
              <a:ext cx="1480507" cy="64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FC42DEBE-CF95-EADB-430F-A055E8C4C8D7}"/>
                </a:ext>
              </a:extLst>
            </p:cNvPr>
            <p:cNvCxnSpPr>
              <a:cxnSpLocks/>
              <a:stCxn id="129" idx="3"/>
              <a:endCxn id="131" idx="1"/>
            </p:cNvCxnSpPr>
            <p:nvPr/>
          </p:nvCxnSpPr>
          <p:spPr>
            <a:xfrm>
              <a:off x="9512759" y="3991085"/>
              <a:ext cx="7621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B016938D-290E-0C5D-CE37-995E971BDDA8}"/>
                </a:ext>
              </a:extLst>
            </p:cNvPr>
            <p:cNvSpPr txBox="1"/>
            <p:nvPr/>
          </p:nvSpPr>
          <p:spPr>
            <a:xfrm>
              <a:off x="10025804" y="4565721"/>
              <a:ext cx="1438496" cy="646331"/>
            </a:xfrm>
            <a:prstGeom prst="rect">
              <a:avLst/>
            </a:prstGeom>
            <a:noFill/>
          </p:spPr>
          <p:txBody>
            <a:bodyPr wrap="square" rtlCol="0">
              <a:spAutoFit/>
            </a:bodyPr>
            <a:lstStyle/>
            <a:p>
              <a:pPr algn="ctr"/>
              <a:r>
                <a:rPr lang="en-US" sz="1200" dirty="0">
                  <a:latin typeface="Canva Sans"/>
                </a:rPr>
                <a:t>Remove false positives that do not intersect with it</a:t>
              </a:r>
            </a:p>
          </p:txBody>
        </p:sp>
        <p:pic>
          <p:nvPicPr>
            <p:cNvPr id="175" name="Picture 174" descr="A graph showing the growth of a number of people&#10;&#10;Description automatically generated with medium confidence">
              <a:extLst>
                <a:ext uri="{FF2B5EF4-FFF2-40B4-BE49-F238E27FC236}">
                  <a16:creationId xmlns:a16="http://schemas.microsoft.com/office/drawing/2014/main" id="{5D412428-8ECD-8660-0B13-14D4E46B486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9196" t="22864" r="9662" b="23707"/>
            <a:stretch/>
          </p:blipFill>
          <p:spPr>
            <a:xfrm>
              <a:off x="8843962" y="2537163"/>
              <a:ext cx="1515119" cy="425745"/>
            </a:xfrm>
            <a:prstGeom prst="rect">
              <a:avLst/>
            </a:prstGeom>
          </p:spPr>
        </p:pic>
        <p:sp>
          <p:nvSpPr>
            <p:cNvPr id="179" name="TextBox 178">
              <a:extLst>
                <a:ext uri="{FF2B5EF4-FFF2-40B4-BE49-F238E27FC236}">
                  <a16:creationId xmlns:a16="http://schemas.microsoft.com/office/drawing/2014/main" id="{2224354D-79C2-E29F-1C68-9F291640D192}"/>
                </a:ext>
              </a:extLst>
            </p:cNvPr>
            <p:cNvSpPr txBox="1"/>
            <p:nvPr/>
          </p:nvSpPr>
          <p:spPr>
            <a:xfrm>
              <a:off x="8885927" y="2319253"/>
              <a:ext cx="1438496" cy="276999"/>
            </a:xfrm>
            <a:prstGeom prst="rect">
              <a:avLst/>
            </a:prstGeom>
            <a:noFill/>
          </p:spPr>
          <p:txBody>
            <a:bodyPr wrap="square" rtlCol="0">
              <a:spAutoFit/>
            </a:bodyPr>
            <a:lstStyle/>
            <a:p>
              <a:pPr algn="ctr"/>
              <a:r>
                <a:rPr lang="en-US" sz="1200" dirty="0">
                  <a:latin typeface="Canva Sans"/>
                </a:rPr>
                <a:t>Area over time</a:t>
              </a:r>
            </a:p>
          </p:txBody>
        </p:sp>
        <p:sp>
          <p:nvSpPr>
            <p:cNvPr id="181" name="TextBox 180">
              <a:extLst>
                <a:ext uri="{FF2B5EF4-FFF2-40B4-BE49-F238E27FC236}">
                  <a16:creationId xmlns:a16="http://schemas.microsoft.com/office/drawing/2014/main" id="{6FC8EC34-1736-6A8F-29C1-ADB901C03553}"/>
                </a:ext>
              </a:extLst>
            </p:cNvPr>
            <p:cNvSpPr txBox="1"/>
            <p:nvPr/>
          </p:nvSpPr>
          <p:spPr>
            <a:xfrm>
              <a:off x="10138830" y="1986018"/>
              <a:ext cx="987216" cy="276999"/>
            </a:xfrm>
            <a:prstGeom prst="rect">
              <a:avLst/>
            </a:prstGeom>
            <a:noFill/>
          </p:spPr>
          <p:txBody>
            <a:bodyPr wrap="square" rtlCol="0">
              <a:spAutoFit/>
            </a:bodyPr>
            <a:lstStyle/>
            <a:p>
              <a:pPr algn="ctr"/>
              <a:r>
                <a:rPr lang="en-US" sz="1200" dirty="0">
                  <a:latin typeface="Canva Sans"/>
                </a:rPr>
                <a:t>Correlations</a:t>
              </a:r>
            </a:p>
          </p:txBody>
        </p:sp>
        <p:sp>
          <p:nvSpPr>
            <p:cNvPr id="182" name="TextBox 181">
              <a:extLst>
                <a:ext uri="{FF2B5EF4-FFF2-40B4-BE49-F238E27FC236}">
                  <a16:creationId xmlns:a16="http://schemas.microsoft.com/office/drawing/2014/main" id="{21C1CBE9-EF05-4F34-3C84-88463319B890}"/>
                </a:ext>
              </a:extLst>
            </p:cNvPr>
            <p:cNvSpPr txBox="1"/>
            <p:nvPr/>
          </p:nvSpPr>
          <p:spPr>
            <a:xfrm>
              <a:off x="11046563" y="1458468"/>
              <a:ext cx="1098963" cy="276999"/>
            </a:xfrm>
            <a:prstGeom prst="rect">
              <a:avLst/>
            </a:prstGeom>
            <a:noFill/>
          </p:spPr>
          <p:txBody>
            <a:bodyPr wrap="square" rtlCol="0">
              <a:spAutoFit/>
            </a:bodyPr>
            <a:lstStyle/>
            <a:p>
              <a:pPr algn="ctr"/>
              <a:r>
                <a:rPr lang="en-US" sz="1200" dirty="0">
                  <a:latin typeface="Canva Sans"/>
                </a:rPr>
                <a:t>Visualizations</a:t>
              </a:r>
            </a:p>
          </p:txBody>
        </p:sp>
        <p:pic>
          <p:nvPicPr>
            <p:cNvPr id="186" name="Picture 185">
              <a:extLst>
                <a:ext uri="{FF2B5EF4-FFF2-40B4-BE49-F238E27FC236}">
                  <a16:creationId xmlns:a16="http://schemas.microsoft.com/office/drawing/2014/main" id="{22F1CA19-2647-1DD4-7D2A-6E8978682CAF}"/>
                </a:ext>
              </a:extLst>
            </p:cNvPr>
            <p:cNvPicPr>
              <a:picLocks noChangeAspect="1"/>
            </p:cNvPicPr>
            <p:nvPr/>
          </p:nvPicPr>
          <p:blipFill>
            <a:blip r:embed="rId11"/>
            <a:stretch>
              <a:fillRect/>
            </a:stretch>
          </p:blipFill>
          <p:spPr>
            <a:xfrm>
              <a:off x="11262138" y="1709035"/>
              <a:ext cx="667814" cy="1257750"/>
            </a:xfrm>
            <a:prstGeom prst="rect">
              <a:avLst/>
            </a:prstGeom>
          </p:spPr>
        </p:pic>
        <p:cxnSp>
          <p:nvCxnSpPr>
            <p:cNvPr id="189" name="Connector: Elbow 188">
              <a:extLst>
                <a:ext uri="{FF2B5EF4-FFF2-40B4-BE49-F238E27FC236}">
                  <a16:creationId xmlns:a16="http://schemas.microsoft.com/office/drawing/2014/main" id="{A30EFCBF-52F9-2DD1-3627-0FF7C985A14C}"/>
                </a:ext>
              </a:extLst>
            </p:cNvPr>
            <p:cNvCxnSpPr>
              <a:cxnSpLocks/>
              <a:stCxn id="131" idx="0"/>
              <a:endCxn id="175" idx="2"/>
            </p:cNvCxnSpPr>
            <p:nvPr/>
          </p:nvCxnSpPr>
          <p:spPr>
            <a:xfrm rot="16200000" flipV="1">
              <a:off x="9945159" y="2619271"/>
              <a:ext cx="343644" cy="103091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0" name="Connector: Elbow 189">
              <a:extLst>
                <a:ext uri="{FF2B5EF4-FFF2-40B4-BE49-F238E27FC236}">
                  <a16:creationId xmlns:a16="http://schemas.microsoft.com/office/drawing/2014/main" id="{669BB53D-4BA2-582C-34D3-6541918D7A04}"/>
                </a:ext>
              </a:extLst>
            </p:cNvPr>
            <p:cNvCxnSpPr>
              <a:cxnSpLocks/>
              <a:stCxn id="131" idx="0"/>
              <a:endCxn id="181" idx="2"/>
            </p:cNvCxnSpPr>
            <p:nvPr/>
          </p:nvCxnSpPr>
          <p:spPr>
            <a:xfrm rot="16200000" flipV="1">
              <a:off x="10110672" y="2784784"/>
              <a:ext cx="1043535"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900C7F31-FF81-AA0E-FE14-A133EAB397DE}"/>
                </a:ext>
              </a:extLst>
            </p:cNvPr>
            <p:cNvCxnSpPr>
              <a:cxnSpLocks/>
              <a:stCxn id="131" idx="0"/>
              <a:endCxn id="186" idx="2"/>
            </p:cNvCxnSpPr>
            <p:nvPr/>
          </p:nvCxnSpPr>
          <p:spPr>
            <a:xfrm rot="5400000" flipH="1" flipV="1">
              <a:off x="10944359" y="2654866"/>
              <a:ext cx="339767" cy="96360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020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graph of data analysis&#10;&#10;Description automatically generated">
            <a:extLst>
              <a:ext uri="{FF2B5EF4-FFF2-40B4-BE49-F238E27FC236}">
                <a16:creationId xmlns:a16="http://schemas.microsoft.com/office/drawing/2014/main" id="{AC58278E-93EA-7DA7-9A89-D7514D8026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1846" y="2653809"/>
            <a:ext cx="5828261" cy="2914130"/>
          </a:xfrm>
          <a:prstGeom prst="rect">
            <a:avLst/>
          </a:prstGeom>
        </p:spPr>
      </p:pic>
      <p:pic>
        <p:nvPicPr>
          <p:cNvPr id="16" name="Picture 15" descr="A graph of data analysis&#10;&#10;Description automatically generated">
            <a:extLst>
              <a:ext uri="{FF2B5EF4-FFF2-40B4-BE49-F238E27FC236}">
                <a16:creationId xmlns:a16="http://schemas.microsoft.com/office/drawing/2014/main" id="{95640DE5-BB05-A51C-54DD-3D4B1EF29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85" y="2653809"/>
            <a:ext cx="5828261" cy="2914130"/>
          </a:xfrm>
          <a:prstGeom prst="rect">
            <a:avLst/>
          </a:prstGeom>
        </p:spPr>
      </p:pic>
      <p:sp>
        <p:nvSpPr>
          <p:cNvPr id="17" name="Rectangle 16">
            <a:extLst>
              <a:ext uri="{FF2B5EF4-FFF2-40B4-BE49-F238E27FC236}">
                <a16:creationId xmlns:a16="http://schemas.microsoft.com/office/drawing/2014/main" id="{B02011F1-4933-33C7-E8A4-ED85B33E88D5}"/>
              </a:ext>
            </a:extLst>
          </p:cNvPr>
          <p:cNvSpPr/>
          <p:nvPr/>
        </p:nvSpPr>
        <p:spPr>
          <a:xfrm>
            <a:off x="3874358" y="4127236"/>
            <a:ext cx="795338" cy="8690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9765E65-DF7D-A626-E7C0-6AFEF2B2624D}"/>
              </a:ext>
            </a:extLst>
          </p:cNvPr>
          <p:cNvSpPr txBox="1"/>
          <p:nvPr/>
        </p:nvSpPr>
        <p:spPr>
          <a:xfrm>
            <a:off x="4115658" y="5438279"/>
            <a:ext cx="2241639" cy="369332"/>
          </a:xfrm>
          <a:prstGeom prst="rect">
            <a:avLst/>
          </a:prstGeom>
          <a:noFill/>
        </p:spPr>
        <p:txBody>
          <a:bodyPr wrap="none" rtlCol="0">
            <a:spAutoFit/>
          </a:bodyPr>
          <a:lstStyle/>
          <a:p>
            <a:r>
              <a:rPr lang="en-US" dirty="0">
                <a:latin typeface="Canva Sans"/>
              </a:rPr>
              <a:t>Not able to generalize</a:t>
            </a:r>
          </a:p>
        </p:txBody>
      </p:sp>
      <p:cxnSp>
        <p:nvCxnSpPr>
          <p:cNvPr id="22" name="Connector: Elbow 21">
            <a:extLst>
              <a:ext uri="{FF2B5EF4-FFF2-40B4-BE49-F238E27FC236}">
                <a16:creationId xmlns:a16="http://schemas.microsoft.com/office/drawing/2014/main" id="{8F5E5CB2-EFB1-0687-4042-356B98D309E5}"/>
              </a:ext>
            </a:extLst>
          </p:cNvPr>
          <p:cNvCxnSpPr>
            <a:cxnSpLocks/>
            <a:stCxn id="17" idx="2"/>
            <a:endCxn id="18" idx="0"/>
          </p:cNvCxnSpPr>
          <p:nvPr/>
        </p:nvCxnSpPr>
        <p:spPr>
          <a:xfrm rot="16200000" flipH="1">
            <a:off x="4533244" y="4735044"/>
            <a:ext cx="442017" cy="964451"/>
          </a:xfrm>
          <a:prstGeom prst="bentConnector3">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5174383-8A3E-484D-30CD-E96174BAB7B8}"/>
              </a:ext>
            </a:extLst>
          </p:cNvPr>
          <p:cNvSpPr/>
          <p:nvPr/>
        </p:nvSpPr>
        <p:spPr>
          <a:xfrm>
            <a:off x="8904832" y="3615136"/>
            <a:ext cx="795338" cy="13811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7830CBD-40D3-854C-9A7C-E2C632B1601E}"/>
              </a:ext>
            </a:extLst>
          </p:cNvPr>
          <p:cNvSpPr txBox="1"/>
          <p:nvPr/>
        </p:nvSpPr>
        <p:spPr>
          <a:xfrm>
            <a:off x="8319939" y="5345945"/>
            <a:ext cx="3577519" cy="646331"/>
          </a:xfrm>
          <a:prstGeom prst="rect">
            <a:avLst/>
          </a:prstGeom>
          <a:noFill/>
        </p:spPr>
        <p:txBody>
          <a:bodyPr wrap="none" rtlCol="0">
            <a:spAutoFit/>
          </a:bodyPr>
          <a:lstStyle/>
          <a:p>
            <a:pPr algn="ctr"/>
            <a:r>
              <a:rPr lang="en-US" dirty="0">
                <a:latin typeface="Canva Sans"/>
              </a:rPr>
              <a:t>Almost perfect agreement between </a:t>
            </a:r>
          </a:p>
          <a:p>
            <a:pPr algn="ctr"/>
            <a:r>
              <a:rPr lang="en-US" dirty="0">
                <a:latin typeface="Canva Sans"/>
              </a:rPr>
              <a:t>predictions and ground truth</a:t>
            </a:r>
          </a:p>
        </p:txBody>
      </p:sp>
      <p:cxnSp>
        <p:nvCxnSpPr>
          <p:cNvPr id="32" name="Connector: Elbow 31">
            <a:extLst>
              <a:ext uri="{FF2B5EF4-FFF2-40B4-BE49-F238E27FC236}">
                <a16:creationId xmlns:a16="http://schemas.microsoft.com/office/drawing/2014/main" id="{7B3B6196-0CB1-D05B-A22D-A8566B0332FB}"/>
              </a:ext>
            </a:extLst>
          </p:cNvPr>
          <p:cNvCxnSpPr>
            <a:cxnSpLocks/>
            <a:stCxn id="31" idx="0"/>
            <a:endCxn id="30" idx="2"/>
          </p:cNvCxnSpPr>
          <p:nvPr/>
        </p:nvCxnSpPr>
        <p:spPr>
          <a:xfrm rot="16200000" flipV="1">
            <a:off x="9530757" y="4768003"/>
            <a:ext cx="349686" cy="806198"/>
          </a:xfrm>
          <a:prstGeom prst="bentConnector3">
            <a:avLst>
              <a:gd name="adj1" fmla="val 50000"/>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93E689E-F2F8-EAFF-D505-897F6929D103}"/>
              </a:ext>
            </a:extLst>
          </p:cNvPr>
          <p:cNvSpPr txBox="1"/>
          <p:nvPr/>
        </p:nvSpPr>
        <p:spPr>
          <a:xfrm>
            <a:off x="313585" y="2051476"/>
            <a:ext cx="9820317" cy="461665"/>
          </a:xfrm>
          <a:prstGeom prst="rect">
            <a:avLst/>
          </a:prstGeom>
          <a:noFill/>
        </p:spPr>
        <p:txBody>
          <a:bodyPr wrap="none" rtlCol="0">
            <a:spAutoFit/>
          </a:bodyPr>
          <a:lstStyle/>
          <a:p>
            <a:r>
              <a:rPr lang="en-US" sz="2400" dirty="0">
                <a:latin typeface="Canva Sans"/>
              </a:rPr>
              <a:t>The averaged scores across all lakes reveal that simplicity is sometimes better</a:t>
            </a:r>
          </a:p>
        </p:txBody>
      </p:sp>
      <p:sp>
        <p:nvSpPr>
          <p:cNvPr id="45" name="Rectangle 44">
            <a:extLst>
              <a:ext uri="{FF2B5EF4-FFF2-40B4-BE49-F238E27FC236}">
                <a16:creationId xmlns:a16="http://schemas.microsoft.com/office/drawing/2014/main" id="{DD408526-015E-B600-9539-11C7574F9624}"/>
              </a:ext>
            </a:extLst>
          </p:cNvPr>
          <p:cNvSpPr/>
          <p:nvPr/>
        </p:nvSpPr>
        <p:spPr>
          <a:xfrm>
            <a:off x="4282271" y="429768"/>
            <a:ext cx="3627455"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itle 1">
            <a:extLst>
              <a:ext uri="{FF2B5EF4-FFF2-40B4-BE49-F238E27FC236}">
                <a16:creationId xmlns:a16="http://schemas.microsoft.com/office/drawing/2014/main" id="{479B524B-D57E-E2BD-975C-D6B4A8AFD375}"/>
              </a:ext>
            </a:extLst>
          </p:cNvPr>
          <p:cNvSpPr txBox="1">
            <a:spLocks/>
          </p:cNvSpPr>
          <p:nvPr/>
        </p:nvSpPr>
        <p:spPr>
          <a:xfrm>
            <a:off x="4282272" y="429768"/>
            <a:ext cx="3627455" cy="8286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nva Sans"/>
              </a:rPr>
              <a:t>Evaluation</a:t>
            </a:r>
          </a:p>
        </p:txBody>
      </p:sp>
    </p:spTree>
    <p:extLst>
      <p:ext uri="{BB962C8B-B14F-4D97-AF65-F5344CB8AC3E}">
        <p14:creationId xmlns:p14="http://schemas.microsoft.com/office/powerpoint/2010/main" val="281631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map of a desert&#10;&#10;Description automatically generated">
            <a:extLst>
              <a:ext uri="{FF2B5EF4-FFF2-40B4-BE49-F238E27FC236}">
                <a16:creationId xmlns:a16="http://schemas.microsoft.com/office/drawing/2014/main" id="{9C9DDA26-E348-42A7-950B-261171D947C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3913" y="1898710"/>
            <a:ext cx="1700571" cy="3221638"/>
          </a:xfrm>
        </p:spPr>
      </p:pic>
      <p:sp>
        <p:nvSpPr>
          <p:cNvPr id="11" name="TextBox 10">
            <a:extLst>
              <a:ext uri="{FF2B5EF4-FFF2-40B4-BE49-F238E27FC236}">
                <a16:creationId xmlns:a16="http://schemas.microsoft.com/office/drawing/2014/main" id="{3A7DC274-22D1-4A83-8F28-A5C1B31790AB}"/>
              </a:ext>
            </a:extLst>
          </p:cNvPr>
          <p:cNvSpPr txBox="1"/>
          <p:nvPr/>
        </p:nvSpPr>
        <p:spPr>
          <a:xfrm>
            <a:off x="929640" y="5237007"/>
            <a:ext cx="3623268" cy="830997"/>
          </a:xfrm>
          <a:prstGeom prst="rect">
            <a:avLst/>
          </a:prstGeom>
          <a:noFill/>
        </p:spPr>
        <p:txBody>
          <a:bodyPr wrap="square" rtlCol="0">
            <a:spAutoFit/>
          </a:bodyPr>
          <a:lstStyle/>
          <a:p>
            <a:pPr algn="ctr"/>
            <a:r>
              <a:rPr lang="en-US" sz="2400" dirty="0">
                <a:latin typeface="Canva Sans"/>
              </a:rPr>
              <a:t>Missing values in satellite and ground truth data</a:t>
            </a:r>
          </a:p>
        </p:txBody>
      </p:sp>
      <p:grpSp>
        <p:nvGrpSpPr>
          <p:cNvPr id="16" name="Group 15">
            <a:extLst>
              <a:ext uri="{FF2B5EF4-FFF2-40B4-BE49-F238E27FC236}">
                <a16:creationId xmlns:a16="http://schemas.microsoft.com/office/drawing/2014/main" id="{C7222496-07D9-9A4D-7DA1-64057962E8C9}"/>
              </a:ext>
            </a:extLst>
          </p:cNvPr>
          <p:cNvGrpSpPr/>
          <p:nvPr/>
        </p:nvGrpSpPr>
        <p:grpSpPr>
          <a:xfrm>
            <a:off x="5180018" y="1898710"/>
            <a:ext cx="1650626" cy="3984626"/>
            <a:chOff x="4477034" y="1714739"/>
            <a:chExt cx="1650626" cy="3984626"/>
          </a:xfrm>
        </p:grpSpPr>
        <p:pic>
          <p:nvPicPr>
            <p:cNvPr id="10" name="Picture 9" descr="A screenshot of a map&#10;&#10;Description automatically generated">
              <a:extLst>
                <a:ext uri="{FF2B5EF4-FFF2-40B4-BE49-F238E27FC236}">
                  <a16:creationId xmlns:a16="http://schemas.microsoft.com/office/drawing/2014/main" id="{BAD5BFB3-A228-465A-A46A-19F09ABB4A00}"/>
                </a:ext>
              </a:extLst>
            </p:cNvPr>
            <p:cNvPicPr>
              <a:picLocks noChangeAspect="1"/>
            </p:cNvPicPr>
            <p:nvPr/>
          </p:nvPicPr>
          <p:blipFill rotWithShape="1">
            <a:blip r:embed="rId4">
              <a:extLst>
                <a:ext uri="{28A0092B-C50C-407E-A947-70E740481C1C}">
                  <a14:useLocalDpi xmlns:a14="http://schemas.microsoft.com/office/drawing/2010/main" val="0"/>
                </a:ext>
              </a:extLst>
            </a:blip>
            <a:srcRect l="16210" t="4266" r="8579" b="3260"/>
            <a:stretch/>
          </p:blipFill>
          <p:spPr>
            <a:xfrm>
              <a:off x="4477035" y="1714739"/>
              <a:ext cx="1650625" cy="3197587"/>
            </a:xfrm>
            <a:prstGeom prst="rect">
              <a:avLst/>
            </a:prstGeom>
          </p:spPr>
        </p:pic>
        <p:sp>
          <p:nvSpPr>
            <p:cNvPr id="12" name="TextBox 11">
              <a:extLst>
                <a:ext uri="{FF2B5EF4-FFF2-40B4-BE49-F238E27FC236}">
                  <a16:creationId xmlns:a16="http://schemas.microsoft.com/office/drawing/2014/main" id="{A8329874-1429-4BE8-AD49-CC16AFB84AD6}"/>
                </a:ext>
              </a:extLst>
            </p:cNvPr>
            <p:cNvSpPr txBox="1"/>
            <p:nvPr/>
          </p:nvSpPr>
          <p:spPr>
            <a:xfrm>
              <a:off x="4477034" y="5237700"/>
              <a:ext cx="1650625" cy="461665"/>
            </a:xfrm>
            <a:prstGeom prst="rect">
              <a:avLst/>
            </a:prstGeom>
            <a:noFill/>
          </p:spPr>
          <p:txBody>
            <a:bodyPr wrap="square" rtlCol="0">
              <a:spAutoFit/>
            </a:bodyPr>
            <a:lstStyle/>
            <a:p>
              <a:pPr algn="ctr"/>
              <a:r>
                <a:rPr lang="en-US" sz="2400">
                  <a:latin typeface="Canva Sans"/>
                </a:rPr>
                <a:t>Clouds</a:t>
              </a:r>
            </a:p>
          </p:txBody>
        </p:sp>
      </p:grpSp>
      <p:pic>
        <p:nvPicPr>
          <p:cNvPr id="14" name="Picture 13" descr="A close-up of several images of a person's face&#10;&#10;Description automatically generated">
            <a:extLst>
              <a:ext uri="{FF2B5EF4-FFF2-40B4-BE49-F238E27FC236}">
                <a16:creationId xmlns:a16="http://schemas.microsoft.com/office/drawing/2014/main" id="{633A328F-72D9-45E8-8B9D-6D9425A1C1A2}"/>
              </a:ext>
            </a:extLst>
          </p:cNvPr>
          <p:cNvPicPr>
            <a:picLocks noChangeAspect="1"/>
          </p:cNvPicPr>
          <p:nvPr/>
        </p:nvPicPr>
        <p:blipFill rotWithShape="1">
          <a:blip r:embed="rId5">
            <a:extLst>
              <a:ext uri="{28A0092B-C50C-407E-A947-70E740481C1C}">
                <a14:useLocalDpi xmlns:a14="http://schemas.microsoft.com/office/drawing/2010/main" val="0"/>
              </a:ext>
            </a:extLst>
          </a:blip>
          <a:srcRect l="15211" t="15395" r="71648" b="1639"/>
          <a:stretch/>
        </p:blipFill>
        <p:spPr>
          <a:xfrm>
            <a:off x="2724484" y="1898710"/>
            <a:ext cx="1841032" cy="3300101"/>
          </a:xfrm>
          <a:prstGeom prst="rect">
            <a:avLst/>
          </a:prstGeom>
        </p:spPr>
      </p:pic>
      <p:sp>
        <p:nvSpPr>
          <p:cNvPr id="6" name="TextBox 5">
            <a:extLst>
              <a:ext uri="{FF2B5EF4-FFF2-40B4-BE49-F238E27FC236}">
                <a16:creationId xmlns:a16="http://schemas.microsoft.com/office/drawing/2014/main" id="{F37C05B6-A7E0-A6E6-7FAA-B7D9E9A699D5}"/>
              </a:ext>
            </a:extLst>
          </p:cNvPr>
          <p:cNvSpPr txBox="1"/>
          <p:nvPr/>
        </p:nvSpPr>
        <p:spPr>
          <a:xfrm>
            <a:off x="7749540" y="5237006"/>
            <a:ext cx="3543300" cy="830997"/>
          </a:xfrm>
          <a:prstGeom prst="rect">
            <a:avLst/>
          </a:prstGeom>
          <a:noFill/>
        </p:spPr>
        <p:txBody>
          <a:bodyPr wrap="square" rtlCol="0">
            <a:spAutoFit/>
          </a:bodyPr>
          <a:lstStyle/>
          <a:p>
            <a:pPr algn="ctr"/>
            <a:r>
              <a:rPr lang="en-US" sz="2400">
                <a:latin typeface="Canva Sans"/>
              </a:rPr>
              <a:t>Cannot handle lakes that span across images</a:t>
            </a:r>
          </a:p>
        </p:txBody>
      </p:sp>
      <p:sp>
        <p:nvSpPr>
          <p:cNvPr id="19" name="Rectangle 18">
            <a:extLst>
              <a:ext uri="{FF2B5EF4-FFF2-40B4-BE49-F238E27FC236}">
                <a16:creationId xmlns:a16="http://schemas.microsoft.com/office/drawing/2014/main" id="{2F3EF4D3-EFA1-7698-DB66-F2CA0FACF985}"/>
              </a:ext>
            </a:extLst>
          </p:cNvPr>
          <p:cNvSpPr/>
          <p:nvPr/>
        </p:nvSpPr>
        <p:spPr>
          <a:xfrm>
            <a:off x="4282271" y="429768"/>
            <a:ext cx="3627455" cy="1028700"/>
          </a:xfrm>
          <a:prstGeom prst="rect">
            <a:avLst/>
          </a:prstGeom>
          <a:solidFill>
            <a:srgbClr val="3A8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va Sans"/>
            </a:endParaRPr>
          </a:p>
        </p:txBody>
      </p:sp>
      <p:sp>
        <p:nvSpPr>
          <p:cNvPr id="20" name="Title 1">
            <a:extLst>
              <a:ext uri="{FF2B5EF4-FFF2-40B4-BE49-F238E27FC236}">
                <a16:creationId xmlns:a16="http://schemas.microsoft.com/office/drawing/2014/main" id="{E0F39045-9A8E-2229-4A9C-516C7ACCAA37}"/>
              </a:ext>
            </a:extLst>
          </p:cNvPr>
          <p:cNvSpPr>
            <a:spLocks noGrp="1"/>
          </p:cNvSpPr>
          <p:nvPr>
            <p:ph type="title"/>
          </p:nvPr>
        </p:nvSpPr>
        <p:spPr>
          <a:xfrm>
            <a:off x="4282272" y="429768"/>
            <a:ext cx="3627455" cy="828617"/>
          </a:xfrm>
        </p:spPr>
        <p:txBody>
          <a:bodyPr vert="horz" lIns="91440" tIns="45720" rIns="91440" bIns="45720" rtlCol="0" anchor="b">
            <a:normAutofit/>
          </a:bodyPr>
          <a:lstStyle/>
          <a:p>
            <a:pPr algn="ctr"/>
            <a:r>
              <a:rPr lang="en-US" sz="4000" dirty="0">
                <a:solidFill>
                  <a:schemeClr val="bg1"/>
                </a:solidFill>
                <a:latin typeface="Canva Sans"/>
              </a:rPr>
              <a:t>Limitations</a:t>
            </a:r>
          </a:p>
        </p:txBody>
      </p:sp>
      <p:pic>
        <p:nvPicPr>
          <p:cNvPr id="13" name="Picture 12" descr="A map of a lake&#10;&#10;Description automatically generated with medium confidence">
            <a:extLst>
              <a:ext uri="{FF2B5EF4-FFF2-40B4-BE49-F238E27FC236}">
                <a16:creationId xmlns:a16="http://schemas.microsoft.com/office/drawing/2014/main" id="{6D02182D-F6F8-40CD-9F62-76F96A2B5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301" y="1898710"/>
            <a:ext cx="3901778" cy="3284505"/>
          </a:xfrm>
          <a:prstGeom prst="rect">
            <a:avLst/>
          </a:prstGeom>
        </p:spPr>
      </p:pic>
    </p:spTree>
    <p:extLst>
      <p:ext uri="{BB962C8B-B14F-4D97-AF65-F5344CB8AC3E}">
        <p14:creationId xmlns:p14="http://schemas.microsoft.com/office/powerpoint/2010/main" val="2327444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TotalTime>
  <Words>838</Words>
  <Application>Microsoft Office PowerPoint</Application>
  <PresentationFormat>Widescreen</PresentationFormat>
  <Paragraphs>134</Paragraphs>
  <Slides>15</Slides>
  <Notes>12</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Aptos</vt:lpstr>
      <vt:lpstr>Aptos Display</vt:lpstr>
      <vt:lpstr>Arial</vt:lpstr>
      <vt:lpstr>Calibri</vt:lpstr>
      <vt:lpstr>Canva Sans</vt:lpstr>
      <vt:lpstr>Helvetica</vt:lpstr>
      <vt:lpstr>office theme</vt:lpstr>
      <vt:lpstr>Extracting lake area  from satellite imagery</vt:lpstr>
      <vt:lpstr>Water – a destructive force</vt:lpstr>
      <vt:lpstr>Space is at a premium</vt:lpstr>
      <vt:lpstr>PowerPoint Presentation</vt:lpstr>
      <vt:lpstr>Analyzed Seasonal Lakes</vt:lpstr>
      <vt:lpstr>Lake George</vt:lpstr>
      <vt:lpstr>PowerPoint Presentation</vt:lpstr>
      <vt:lpstr>PowerPoint Presentation</vt:lpstr>
      <vt:lpstr>Limitations</vt:lpstr>
      <vt:lpstr>Lake Melincué</vt:lpstr>
      <vt:lpstr>PowerPoint Presentation</vt:lpstr>
      <vt:lpstr>Get actionable insights</vt:lpstr>
      <vt:lpstr>PowerPoint Presentation</vt:lpstr>
      <vt:lpstr>Lake Walker</vt:lpstr>
      <vt:lpstr>Lake Mono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Bîndilă, M. (Bogdan, Student M-CS)</cp:lastModifiedBy>
  <cp:revision>36</cp:revision>
  <dcterms:created xsi:type="dcterms:W3CDTF">2024-04-15T08:45:05Z</dcterms:created>
  <dcterms:modified xsi:type="dcterms:W3CDTF">2024-04-18T06:42:35Z</dcterms:modified>
</cp:coreProperties>
</file>